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07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İRİŞ" id="{26835297-9D9C-4D49-BC3D-6E53B523BA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KURULUM" id="{1E782EF9-C162-46A8-8158-B4D10A199C12}">
          <p14:sldIdLst/>
        </p14:section>
        <p14:section name="Cloud Teknolojileri" id="{EF6545A5-280B-41C0-9C6C-FCA160F2836A}">
          <p14:sldIdLst>
            <p14:sldId id="265"/>
            <p14:sldId id="266"/>
          </p14:sldIdLst>
        </p14:section>
        <p14:section name="cloud makineye bağlanma" id="{0DBC83F3-818E-4ABD-AAE3-447E6BBEEE13}">
          <p14:sldIdLst>
            <p14:sldId id="267"/>
          </p14:sldIdLst>
        </p14:section>
        <p14:section name="CLOUD KURULUMLARI" id="{99DA1A4F-E479-445D-81CE-AFDD80386267}">
          <p14:sldIdLst/>
        </p14:section>
        <p14:section name="KAFKA KURULUMU" id="{41CC455C-2395-4B6E-946A-A92261AA7F18}">
          <p14:sldIdLst>
            <p14:sldId id="268"/>
          </p14:sldIdLst>
        </p14:section>
        <p14:section name="kafka_home path alias ayarları" id="{F83A5CC2-BF0A-4302-B26B-6322FE21BFD3}">
          <p14:sldIdLst>
            <p14:sldId id="269"/>
            <p14:sldId id="307"/>
          </p14:sldIdLst>
        </p14:section>
        <p14:section name="firewall ayarlar" id="{5FF2B5CA-3E0B-4168-ACD4-621B4F82BCCC}">
          <p14:sldIdLst>
            <p14:sldId id="270"/>
            <p14:sldId id="271"/>
            <p14:sldId id="272"/>
          </p14:sldIdLst>
        </p14:section>
        <p14:section name="pc den cloud kafka test" id="{7FB48625-3BE0-45E4-B769-2C8724ECC659}">
          <p14:sldIdLst>
            <p14:sldId id="273"/>
            <p14:sldId id="275"/>
          </p14:sldIdLst>
        </p14:section>
        <p14:section name="MONGO DB KURULUMU" id="{8F747C04-D9D6-410A-AB99-73E9DDF86A73}">
          <p14:sldIdLst>
            <p14:sldId id="276"/>
          </p14:sldIdLst>
        </p14:section>
        <p14:section name="uzaktan bağlantı ayarları" id="{63ABA17D-FBA7-4120-B713-BBFF14C64EDA}">
          <p14:sldIdLst>
            <p14:sldId id="277"/>
          </p14:sldIdLst>
        </p14:section>
        <p14:section name="uzak bağlantı kontrol" id="{B6217BD9-F3A9-4220-A0B5-8C9599A13AEF}">
          <p14:sldIdLst>
            <p14:sldId id="278"/>
          </p14:sldIdLst>
        </p14:section>
        <p14:section name="EALSTICSEARCH VE KIBANA KURULUMU" id="{B207A616-91DB-4334-860C-11559F9BF54B}">
          <p14:sldIdLst>
            <p14:sldId id="279"/>
            <p14:sldId id="281"/>
          </p14:sldIdLst>
        </p14:section>
        <p14:section name="pc için firewal ayarları" id="{34D3DADF-7827-4DB5-9EC5-356A6267DA84}">
          <p14:sldIdLst>
            <p14:sldId id="282"/>
          </p14:sldIdLst>
        </p14:section>
        <p14:section name="kibana" id="{259B597B-1CC2-4CBE-B70D-FD0F158E9F5E}">
          <p14:sldIdLst>
            <p14:sldId id="280"/>
            <p14:sldId id="283"/>
          </p14:sldIdLst>
        </p14:section>
        <p14:section name="DATABIRCKS SPARK İÇİN" id="{8DD0BC40-C2EF-4860-A984-866C5C668105}">
          <p14:sldIdLst>
            <p14:sldId id="284"/>
          </p14:sldIdLst>
        </p14:section>
        <p14:section name="cluster oluşturma" id="{05A6F2DD-49F0-4F3F-93E4-243CBDB080A4}">
          <p14:sldIdLst>
            <p14:sldId id="285"/>
          </p14:sldIdLst>
        </p14:section>
        <p14:section name="veri seti yükleme" id="{78B4B4B1-98ED-427C-BD56-ED432DA25C7E}">
          <p14:sldIdLst>
            <p14:sldId id="286"/>
            <p14:sldId id="287"/>
            <p14:sldId id="288"/>
            <p14:sldId id="289"/>
          </p14:sldIdLst>
        </p14:section>
        <p14:section name="csv den veri okuma" id="{7D91DBE4-4297-4324-AFAB-A5A4CDA2D0BA}">
          <p14:sldIdLst>
            <p14:sldId id="290"/>
          </p14:sldIdLst>
        </p14:section>
        <p14:section name="kafka dan veri alma" id="{7A2E532A-649D-4AD0-B5B0-49B6256243ED}">
          <p14:sldIdLst>
            <p14:sldId id="291"/>
            <p14:sldId id="292"/>
          </p14:sldIdLst>
        </p14:section>
        <p14:section name="çalışan notebooklar" id="{3A2562BE-F362-4C4B-BC71-65EA8AA80051}">
          <p14:sldIdLst>
            <p14:sldId id="293"/>
          </p14:sldIdLst>
        </p14:section>
        <p14:section name="HADOOP CLOUDERA KURULUMU" id="{9CC0778E-665D-408D-B02C-AD3E8F4E6181}">
          <p14:sldIdLst/>
        </p14:section>
        <p14:section name="docker kurulumu" id="{5698B2AF-E2FE-49CD-B3EB-4CFC5CF1F81C}">
          <p14:sldIdLst>
            <p14:sldId id="294"/>
            <p14:sldId id="295"/>
          </p14:sldIdLst>
        </p14:section>
        <p14:section name="cloudera docker image kurulmu" id="{EBC85151-2F9E-43D0-A25F-00C1654BA4C6}">
          <p14:sldIdLst>
            <p14:sldId id="296"/>
          </p14:sldIdLst>
        </p14:section>
        <p14:section name="cloudera hue erişim test" id="{E1672B9E-1649-47D1-A534-4A70D4680141}">
          <p14:sldIdLst>
            <p14:sldId id="297"/>
            <p14:sldId id="298"/>
          </p14:sldIdLst>
        </p14:section>
        <p14:section name="ITELLIJ IDEA VE JAVA KURULUM" id="{009E7C93-289A-4098-9157-199038FF787E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0EA2B-1045-4652-B8EC-7C91D5D6B0A9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DBE78-5BD8-46E8-8325-C36E933DC3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352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16.12.2020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google.com/?gws_rd=ss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tr-tr/" TargetMode="External"/><Relationship Id="rId7" Type="http://schemas.openxmlformats.org/officeDocument/2006/relationships/hyperlink" Target="https://www.linode.com/" TargetMode="External"/><Relationship Id="rId2" Type="http://schemas.openxmlformats.org/officeDocument/2006/relationships/hyperlink" Target="https://www.digitalocea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ultr.com/" TargetMode="External"/><Relationship Id="rId5" Type="http://schemas.openxmlformats.org/officeDocument/2006/relationships/hyperlink" Target="https://aws.amazon.com/tr/" TargetMode="External"/><Relationship Id="rId4" Type="http://schemas.openxmlformats.org/officeDocument/2006/relationships/hyperlink" Target="https://cloud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mp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tp.itu.edu.tr/Mirror/Apache/kafka/2.2.2/kafka_2.11-2.2.2.tgz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atismyip.com/88.238.14.214/?iref=home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hyperlink" Target="https://databricks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emilliontweetmap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6FD6FB6-774B-493F-B230-315AF74E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1A625F2-11E6-42AB-9EE4-D01BF158D990}"/>
              </a:ext>
            </a:extLst>
          </p:cNvPr>
          <p:cNvSpPr txBox="1"/>
          <p:nvPr/>
        </p:nvSpPr>
        <p:spPr>
          <a:xfrm>
            <a:off x="436099" y="1463040"/>
            <a:ext cx="4724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3"/>
              </a:rPr>
              <a:t>https://images.google.com/?gws_rd=ssl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unstructured</a:t>
            </a:r>
            <a:r>
              <a:rPr lang="tr-TR" dirty="0"/>
              <a:t> data araması için güzel bir örnektir.</a:t>
            </a:r>
          </a:p>
        </p:txBody>
      </p:sp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5F99A88-2BEF-4B37-B40A-7957C214F947}"/>
              </a:ext>
            </a:extLst>
          </p:cNvPr>
          <p:cNvSpPr txBox="1"/>
          <p:nvPr/>
        </p:nvSpPr>
        <p:spPr>
          <a:xfrm>
            <a:off x="647114" y="633046"/>
            <a:ext cx="90174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2"/>
              </a:rPr>
              <a:t>https://www.digitalocean.com/</a:t>
            </a:r>
            <a:r>
              <a:rPr lang="tr-TR" dirty="0"/>
              <a:t> - 100 dolar 60 gün kredi – Derslerde kullanılacak olan platform</a:t>
            </a:r>
          </a:p>
          <a:p>
            <a:endParaRPr lang="tr-TR" dirty="0"/>
          </a:p>
          <a:p>
            <a:r>
              <a:rPr lang="tr-TR" dirty="0">
                <a:hlinkClick r:id="rId3"/>
              </a:rPr>
              <a:t>https://azure.microsoft.com/tr-tr/</a:t>
            </a:r>
            <a:r>
              <a:rPr lang="tr-TR" dirty="0"/>
              <a:t> - Öğrenci paketi</a:t>
            </a:r>
          </a:p>
          <a:p>
            <a:r>
              <a:rPr lang="tr-TR" dirty="0"/>
              <a:t>biz </a:t>
            </a:r>
            <a:r>
              <a:rPr lang="tr-TR" dirty="0" err="1"/>
              <a:t>spark</a:t>
            </a:r>
            <a:r>
              <a:rPr lang="tr-TR" dirty="0"/>
              <a:t> üzerinden yaklaşık 2 yıl boyunca azure ücretsiz kullanılabilir.</a:t>
            </a:r>
          </a:p>
          <a:p>
            <a:endParaRPr lang="tr-TR" dirty="0"/>
          </a:p>
          <a:p>
            <a:r>
              <a:rPr lang="tr-TR" dirty="0">
                <a:hlinkClick r:id="rId4"/>
              </a:rPr>
              <a:t>https://cloud.google.com/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5"/>
              </a:rPr>
              <a:t>https://aws.amazon.com/tr/</a:t>
            </a:r>
            <a:endParaRPr lang="tr-TR" dirty="0"/>
          </a:p>
          <a:p>
            <a:r>
              <a:rPr lang="tr-TR" dirty="0"/>
              <a:t>Öğrenci hesabı ile ücretsiz kullanılabilir.</a:t>
            </a:r>
          </a:p>
          <a:p>
            <a:endParaRPr lang="tr-TR" dirty="0"/>
          </a:p>
          <a:p>
            <a:r>
              <a:rPr lang="tr-TR" dirty="0">
                <a:hlinkClick r:id="rId6"/>
              </a:rPr>
              <a:t>https://www.vultr.com/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7"/>
              </a:rPr>
              <a:t>https://www.linode.com/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79F6872-3F0E-4B70-A077-1DFC692BA7B5}"/>
              </a:ext>
            </a:extLst>
          </p:cNvPr>
          <p:cNvSpPr txBox="1"/>
          <p:nvPr/>
        </p:nvSpPr>
        <p:spPr>
          <a:xfrm>
            <a:off x="422030" y="253218"/>
            <a:ext cx="4408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Proje oluşturulması</a:t>
            </a:r>
          </a:p>
          <a:p>
            <a:endParaRPr lang="tr-TR" dirty="0"/>
          </a:p>
          <a:p>
            <a:r>
              <a:rPr lang="tr-TR" dirty="0" err="1"/>
              <a:t>Get</a:t>
            </a:r>
            <a:r>
              <a:rPr lang="tr-TR" dirty="0"/>
              <a:t> </a:t>
            </a:r>
            <a:r>
              <a:rPr lang="tr-TR" dirty="0" err="1"/>
              <a:t>Started</a:t>
            </a:r>
            <a:r>
              <a:rPr lang="tr-TR" dirty="0"/>
              <a:t> a </a:t>
            </a:r>
            <a:r>
              <a:rPr lang="tr-TR" dirty="0" err="1"/>
              <a:t>Droplet</a:t>
            </a:r>
            <a:r>
              <a:rPr lang="tr-TR" dirty="0"/>
              <a:t> ile proje oluşturuyoruz.</a:t>
            </a:r>
          </a:p>
          <a:p>
            <a:endParaRPr lang="tr-TR" dirty="0"/>
          </a:p>
          <a:p>
            <a:r>
              <a:rPr lang="tr-TR" dirty="0" err="1"/>
              <a:t>Ubuntu</a:t>
            </a:r>
            <a:r>
              <a:rPr lang="tr-TR" dirty="0"/>
              <a:t> 16.04.6 (LTS)x64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842F422-31CB-4856-9FD2-E2F94C538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" y="1927948"/>
            <a:ext cx="1762371" cy="187668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5FE4520-4BA8-4434-8704-5ABF0F67E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12" y="2099421"/>
            <a:ext cx="1790950" cy="153373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EE4F48A-0947-412F-B8E6-5B471A1DA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94" y="2068656"/>
            <a:ext cx="5668166" cy="1476581"/>
          </a:xfrm>
          <a:prstGeom prst="rect">
            <a:avLst/>
          </a:prstGeom>
        </p:spPr>
      </p:pic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2A9F7F84-1469-4594-8F7F-3F639A8C4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12999"/>
            <a:ext cx="4880710" cy="234500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BACA74C4-B61A-4A9B-A3B6-5300F4F544F6}"/>
              </a:ext>
            </a:extLst>
          </p:cNvPr>
          <p:cNvSpPr txBox="1"/>
          <p:nvPr/>
        </p:nvSpPr>
        <p:spPr>
          <a:xfrm>
            <a:off x="5646939" y="4143667"/>
            <a:ext cx="654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Aynı makineden birden fazla oluşturmak için ( ayarlarda yapmadım )</a:t>
            </a:r>
          </a:p>
        </p:txBody>
      </p:sp>
      <p:pic>
        <p:nvPicPr>
          <p:cNvPr id="13" name="Resim 12" descr="metin içeren bir resim&#10;&#10;Açıklama otomatik olarak oluşturuldu">
            <a:extLst>
              <a:ext uri="{FF2B5EF4-FFF2-40B4-BE49-F238E27FC236}">
                <a16:creationId xmlns:a16="http://schemas.microsoft.com/office/drawing/2014/main" id="{6872A122-6118-4FC4-B834-2B688CA1F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2998"/>
            <a:ext cx="5534894" cy="2345002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6C1E01F7-6471-48FB-AC61-C44C95A8DB9F}"/>
              </a:ext>
            </a:extLst>
          </p:cNvPr>
          <p:cNvSpPr txBox="1"/>
          <p:nvPr/>
        </p:nvSpPr>
        <p:spPr>
          <a:xfrm>
            <a:off x="554766" y="4143667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Kurulumun tamamlanması</a:t>
            </a:r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DB84479-0823-454B-AC12-3E820B1FC0B4}"/>
              </a:ext>
            </a:extLst>
          </p:cNvPr>
          <p:cNvSpPr txBox="1"/>
          <p:nvPr/>
        </p:nvSpPr>
        <p:spPr>
          <a:xfrm>
            <a:off x="379828" y="604911"/>
            <a:ext cx="2394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2"/>
              </a:rPr>
              <a:t>https://www.putty.org/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F13542F-860A-4945-B366-D54E9A3C6530}"/>
              </a:ext>
            </a:extLst>
          </p:cNvPr>
          <p:cNvSpPr txBox="1"/>
          <p:nvPr/>
        </p:nvSpPr>
        <p:spPr>
          <a:xfrm>
            <a:off x="7568419" y="604911"/>
            <a:ext cx="334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3"/>
              </a:rPr>
              <a:t>https://mobaxterm.mobatek.net/</a:t>
            </a:r>
            <a:endParaRPr lang="tr-TR" dirty="0"/>
          </a:p>
          <a:p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B7B7ED9-02F1-42D9-9E4A-1BA2887D1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8" y="1406769"/>
            <a:ext cx="4974632" cy="313217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5DB77E4-0438-41FA-93A0-C0B07CBD6717}"/>
              </a:ext>
            </a:extLst>
          </p:cNvPr>
          <p:cNvSpPr txBox="1"/>
          <p:nvPr/>
        </p:nvSpPr>
        <p:spPr>
          <a:xfrm>
            <a:off x="576775" y="5317588"/>
            <a:ext cx="515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kullanıcı adı : </a:t>
            </a:r>
            <a:r>
              <a:rPr lang="tr-TR" dirty="0" err="1"/>
              <a:t>root</a:t>
            </a:r>
            <a:endParaRPr lang="tr-TR" dirty="0"/>
          </a:p>
          <a:p>
            <a:r>
              <a:rPr lang="tr-TR" dirty="0" err="1"/>
              <a:t>password</a:t>
            </a:r>
            <a:r>
              <a:rPr lang="tr-TR" dirty="0"/>
              <a:t> : makine kurulumunda belirlenen paroladır.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3E32EFD-78BB-418B-AF5F-2D4976113705}"/>
              </a:ext>
            </a:extLst>
          </p:cNvPr>
          <p:cNvSpPr txBox="1"/>
          <p:nvPr/>
        </p:nvSpPr>
        <p:spPr>
          <a:xfrm>
            <a:off x="436098" y="751344"/>
            <a:ext cx="48427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sistemin güncellenmesi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apt-get</a:t>
            </a:r>
            <a:r>
              <a:rPr lang="tr-TR" b="1" dirty="0"/>
              <a:t> </a:t>
            </a:r>
            <a:r>
              <a:rPr lang="tr-TR" b="1" dirty="0" err="1"/>
              <a:t>update</a:t>
            </a:r>
            <a:endParaRPr lang="tr-TR" b="1" dirty="0"/>
          </a:p>
          <a:p>
            <a:endParaRPr lang="tr-TR" dirty="0"/>
          </a:p>
          <a:p>
            <a:r>
              <a:rPr lang="tr-TR" dirty="0" err="1"/>
              <a:t>java</a:t>
            </a:r>
            <a:r>
              <a:rPr lang="tr-TR" dirty="0"/>
              <a:t> kurulumu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apt-get</a:t>
            </a:r>
            <a:r>
              <a:rPr lang="tr-TR" b="1" dirty="0"/>
              <a:t> </a:t>
            </a:r>
            <a:r>
              <a:rPr lang="tr-TR" b="1" dirty="0" err="1"/>
              <a:t>install</a:t>
            </a:r>
            <a:r>
              <a:rPr lang="tr-TR" b="1" dirty="0"/>
              <a:t> </a:t>
            </a:r>
            <a:r>
              <a:rPr lang="tr-TR" b="1" dirty="0" err="1"/>
              <a:t>default-jre</a:t>
            </a:r>
            <a:endParaRPr lang="tr-TR" b="1" dirty="0"/>
          </a:p>
          <a:p>
            <a:endParaRPr lang="tr-TR" dirty="0"/>
          </a:p>
          <a:p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version</a:t>
            </a:r>
            <a:r>
              <a:rPr lang="tr-TR" dirty="0"/>
              <a:t> kontrol</a:t>
            </a:r>
          </a:p>
          <a:p>
            <a:r>
              <a:rPr lang="tr-TR" b="1" dirty="0" err="1"/>
              <a:t>java</a:t>
            </a:r>
            <a:r>
              <a:rPr lang="tr-TR" b="1" dirty="0"/>
              <a:t> –</a:t>
            </a:r>
            <a:r>
              <a:rPr lang="tr-TR" b="1" dirty="0" err="1"/>
              <a:t>version</a:t>
            </a:r>
            <a:endParaRPr lang="tr-TR" b="1" dirty="0"/>
          </a:p>
          <a:p>
            <a:endParaRPr lang="tr-TR" dirty="0"/>
          </a:p>
          <a:p>
            <a:r>
              <a:rPr lang="tr-TR" dirty="0" err="1"/>
              <a:t>zookeeper</a:t>
            </a:r>
            <a:r>
              <a:rPr lang="tr-TR" dirty="0"/>
              <a:t> kurulumu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apt-get</a:t>
            </a:r>
            <a:r>
              <a:rPr lang="tr-TR" b="1" dirty="0"/>
              <a:t> </a:t>
            </a:r>
            <a:r>
              <a:rPr lang="tr-TR" b="1" dirty="0" err="1"/>
              <a:t>install</a:t>
            </a:r>
            <a:r>
              <a:rPr lang="tr-TR" b="1" dirty="0"/>
              <a:t> </a:t>
            </a:r>
            <a:r>
              <a:rPr lang="tr-TR" b="1" dirty="0" err="1"/>
              <a:t>zookeeperd</a:t>
            </a:r>
            <a:endParaRPr lang="tr-TR" b="1" dirty="0"/>
          </a:p>
          <a:p>
            <a:endParaRPr lang="tr-TR" dirty="0"/>
          </a:p>
          <a:p>
            <a:r>
              <a:rPr lang="tr-TR" dirty="0" err="1"/>
              <a:t>tcp</a:t>
            </a:r>
            <a:r>
              <a:rPr lang="tr-TR" dirty="0"/>
              <a:t> portunun kontrolü</a:t>
            </a:r>
          </a:p>
          <a:p>
            <a:r>
              <a:rPr lang="tr-TR" b="1" dirty="0" err="1"/>
              <a:t>netstat</a:t>
            </a:r>
            <a:r>
              <a:rPr lang="tr-TR" b="1" dirty="0"/>
              <a:t> –ant | </a:t>
            </a:r>
            <a:r>
              <a:rPr lang="tr-TR" b="1" dirty="0" err="1"/>
              <a:t>grep</a:t>
            </a:r>
            <a:r>
              <a:rPr lang="tr-TR" b="1" dirty="0"/>
              <a:t> :2181</a:t>
            </a:r>
          </a:p>
          <a:p>
            <a:endParaRPr lang="tr-TR" dirty="0"/>
          </a:p>
          <a:p>
            <a:r>
              <a:rPr lang="tr-TR" dirty="0" err="1"/>
              <a:t>zookeeper</a:t>
            </a:r>
            <a:r>
              <a:rPr lang="tr-TR" dirty="0"/>
              <a:t> servisinin çalışmasının kontrol edilmesi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</a:t>
            </a:r>
            <a:r>
              <a:rPr lang="tr-TR" b="1" dirty="0" err="1"/>
              <a:t>status</a:t>
            </a:r>
            <a:r>
              <a:rPr lang="tr-TR" b="1" dirty="0"/>
              <a:t> </a:t>
            </a:r>
            <a:r>
              <a:rPr lang="tr-TR" b="1" dirty="0" err="1"/>
              <a:t>zookeeper</a:t>
            </a:r>
            <a:endParaRPr lang="tr-TR" b="1" dirty="0"/>
          </a:p>
          <a:p>
            <a:r>
              <a:rPr lang="tr-TR" dirty="0" err="1"/>
              <a:t>Ctrl</a:t>
            </a:r>
            <a:r>
              <a:rPr lang="tr-TR" dirty="0"/>
              <a:t> + C </a:t>
            </a:r>
            <a:r>
              <a:rPr lang="tr-TR" dirty="0">
                <a:sym typeface="Wingdings" panose="05000000000000000000" pitchFamily="2" charset="2"/>
              </a:rPr>
              <a:t> çıkmak için</a:t>
            </a:r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45898EA-CB63-4ED3-96C6-66647B07C6A9}"/>
              </a:ext>
            </a:extLst>
          </p:cNvPr>
          <p:cNvSpPr txBox="1"/>
          <p:nvPr/>
        </p:nvSpPr>
        <p:spPr>
          <a:xfrm>
            <a:off x="5683349" y="942535"/>
            <a:ext cx="62882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Kafka </a:t>
            </a:r>
            <a:r>
              <a:rPr lang="tr-TR" dirty="0" err="1"/>
              <a:t>nın</a:t>
            </a:r>
            <a:r>
              <a:rPr lang="tr-TR" dirty="0"/>
              <a:t> indirilmesi</a:t>
            </a:r>
          </a:p>
          <a:p>
            <a:r>
              <a:rPr lang="tr-TR" b="1" dirty="0"/>
              <a:t>cd </a:t>
            </a:r>
            <a:r>
              <a:rPr lang="tr-TR" b="1" dirty="0" err="1"/>
              <a:t>opt</a:t>
            </a:r>
            <a:endParaRPr lang="tr-TR" b="1" dirty="0"/>
          </a:p>
          <a:p>
            <a:r>
              <a:rPr lang="tr-TR" b="1" dirty="0" err="1"/>
              <a:t>mkdir</a:t>
            </a:r>
            <a:r>
              <a:rPr lang="tr-TR" b="1" dirty="0"/>
              <a:t> </a:t>
            </a:r>
            <a:r>
              <a:rPr lang="tr-TR" b="1" dirty="0" err="1"/>
              <a:t>kafka</a:t>
            </a:r>
            <a:endParaRPr lang="tr-TR" b="1" dirty="0"/>
          </a:p>
          <a:p>
            <a:r>
              <a:rPr lang="tr-TR" b="1" dirty="0"/>
              <a:t>cd </a:t>
            </a:r>
            <a:r>
              <a:rPr lang="tr-TR" b="1" dirty="0" err="1"/>
              <a:t>kafka</a:t>
            </a:r>
            <a:endParaRPr lang="tr-TR" b="1" dirty="0"/>
          </a:p>
          <a:p>
            <a:r>
              <a:rPr lang="tr-TR" b="1" dirty="0"/>
              <a:t>kafka.apache.org/#downloads kısmından 2.2.2 sürümünün </a:t>
            </a:r>
          </a:p>
          <a:p>
            <a:r>
              <a:rPr lang="tr-TR" b="1" dirty="0" err="1"/>
              <a:t>scala</a:t>
            </a:r>
            <a:r>
              <a:rPr lang="tr-TR" b="1" dirty="0"/>
              <a:t> 2.11 </a:t>
            </a:r>
            <a:r>
              <a:rPr lang="tr-TR" dirty="0"/>
              <a:t>bağlantı adresini kopyala</a:t>
            </a:r>
          </a:p>
          <a:p>
            <a:endParaRPr lang="tr-TR" dirty="0"/>
          </a:p>
          <a:p>
            <a:r>
              <a:rPr lang="tr-TR" b="1" dirty="0" err="1"/>
              <a:t>wget</a:t>
            </a:r>
            <a:r>
              <a:rPr lang="tr-TR" b="1" dirty="0"/>
              <a:t> </a:t>
            </a:r>
            <a:r>
              <a:rPr lang="tr-TR" b="1" dirty="0">
                <a:hlinkClick r:id="rId2"/>
              </a:rPr>
              <a:t>https://ftp.itu.edu.tr/Mirror/Apache/kafka/2.2.2/kafka_2.11-2.2.2.tgz</a:t>
            </a:r>
            <a:r>
              <a:rPr lang="tr-TR" b="1" dirty="0"/>
              <a:t> </a:t>
            </a:r>
            <a:r>
              <a:rPr lang="tr-TR" dirty="0"/>
              <a:t>(Mouse sağ tuşu ile </a:t>
            </a:r>
            <a:r>
              <a:rPr lang="tr-TR" dirty="0" err="1"/>
              <a:t>putty</a:t>
            </a:r>
            <a:r>
              <a:rPr lang="tr-TR" dirty="0"/>
              <a:t> de tıklayınca yapıştırır.)</a:t>
            </a:r>
          </a:p>
          <a:p>
            <a:endParaRPr lang="tr-TR" dirty="0"/>
          </a:p>
          <a:p>
            <a:r>
              <a:rPr lang="tr-TR" dirty="0"/>
              <a:t>dosyayı ayıklamak için</a:t>
            </a:r>
          </a:p>
          <a:p>
            <a:r>
              <a:rPr lang="tr-TR" b="1" dirty="0" err="1"/>
              <a:t>sudo</a:t>
            </a:r>
            <a:r>
              <a:rPr lang="tr-TR" b="1" dirty="0"/>
              <a:t> tar –</a:t>
            </a:r>
            <a:r>
              <a:rPr lang="tr-TR" b="1" dirty="0" err="1"/>
              <a:t>xvf</a:t>
            </a:r>
            <a:r>
              <a:rPr lang="tr-TR" b="1" dirty="0"/>
              <a:t>  </a:t>
            </a:r>
            <a:r>
              <a:rPr lang="tr-TR" b="1" dirty="0" err="1"/>
              <a:t>kafka_sıkıştırılmış_dosya_adı</a:t>
            </a:r>
            <a:endParaRPr lang="tr-TR" b="1" dirty="0"/>
          </a:p>
          <a:p>
            <a:endParaRPr lang="tr-TR" dirty="0"/>
          </a:p>
          <a:p>
            <a:r>
              <a:rPr lang="tr-TR" dirty="0"/>
              <a:t>sıkıştırılmış dosyanın silinmesi</a:t>
            </a:r>
          </a:p>
          <a:p>
            <a:r>
              <a:rPr lang="tr-TR" b="1" dirty="0" err="1"/>
              <a:t>rm</a:t>
            </a:r>
            <a:r>
              <a:rPr lang="tr-TR" b="1" dirty="0"/>
              <a:t> </a:t>
            </a:r>
            <a:r>
              <a:rPr lang="tr-TR" b="1" dirty="0" err="1"/>
              <a:t>kafka_sıkıştırılmış_dosya_adı</a:t>
            </a:r>
            <a:endParaRPr lang="tr-TR" b="1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FD04278-0607-447E-8C01-26773805BD77}"/>
              </a:ext>
            </a:extLst>
          </p:cNvPr>
          <p:cNvSpPr txBox="1"/>
          <p:nvPr/>
        </p:nvSpPr>
        <p:spPr>
          <a:xfrm>
            <a:off x="351692" y="464234"/>
            <a:ext cx="542366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KAFKA_HOMEun</a:t>
            </a:r>
            <a:r>
              <a:rPr lang="tr-TR" dirty="0"/>
              <a:t> tanımlanması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nano</a:t>
            </a:r>
            <a:r>
              <a:rPr lang="tr-TR" b="1" dirty="0"/>
              <a:t> /</a:t>
            </a:r>
            <a:r>
              <a:rPr lang="tr-TR" b="1" dirty="0" err="1"/>
              <a:t>etc</a:t>
            </a:r>
            <a:r>
              <a:rPr lang="tr-TR" b="1" dirty="0"/>
              <a:t>/profile</a:t>
            </a:r>
            <a:r>
              <a:rPr lang="tr-TR" dirty="0"/>
              <a:t> ( bu Linux un </a:t>
            </a:r>
            <a:r>
              <a:rPr lang="tr-TR" dirty="0" err="1"/>
              <a:t>default</a:t>
            </a:r>
            <a:r>
              <a:rPr lang="tr-TR" dirty="0"/>
              <a:t> dosyasıdır. )</a:t>
            </a:r>
          </a:p>
          <a:p>
            <a:endParaRPr lang="tr-TR" dirty="0"/>
          </a:p>
          <a:p>
            <a:r>
              <a:rPr lang="tr-TR" dirty="0"/>
              <a:t>dosyanın en sonuna aşağıdaki satırları ekle</a:t>
            </a:r>
          </a:p>
          <a:p>
            <a:r>
              <a:rPr lang="tr-TR" b="1" dirty="0" err="1"/>
              <a:t>export</a:t>
            </a:r>
            <a:r>
              <a:rPr lang="tr-TR" b="1" dirty="0"/>
              <a:t> KAFKA_HOME="/</a:t>
            </a:r>
            <a:r>
              <a:rPr lang="tr-TR" b="1" dirty="0" err="1"/>
              <a:t>opt</a:t>
            </a:r>
            <a:r>
              <a:rPr lang="tr-TR" b="1" dirty="0"/>
              <a:t>/</a:t>
            </a:r>
            <a:r>
              <a:rPr lang="tr-TR" b="1" dirty="0" err="1"/>
              <a:t>kafka</a:t>
            </a:r>
            <a:r>
              <a:rPr lang="tr-TR" b="1" dirty="0"/>
              <a:t>/kafka_2.11-2.2.2"</a:t>
            </a:r>
          </a:p>
          <a:p>
            <a:r>
              <a:rPr lang="tr-TR" b="1" dirty="0" err="1"/>
              <a:t>export</a:t>
            </a:r>
            <a:r>
              <a:rPr lang="tr-TR" b="1" dirty="0"/>
              <a:t> PATH="$PATH:${KAFKA_HOME}/bin"</a:t>
            </a:r>
          </a:p>
          <a:p>
            <a:r>
              <a:rPr lang="tr-TR" dirty="0" err="1"/>
              <a:t>Ctrl</a:t>
            </a:r>
            <a:r>
              <a:rPr lang="tr-TR" dirty="0"/>
              <a:t> + X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nano</a:t>
            </a:r>
            <a:r>
              <a:rPr lang="tr-TR" dirty="0">
                <a:sym typeface="Wingdings" panose="05000000000000000000" pitchFamily="2" charset="2"/>
              </a:rPr>
              <a:t> dan çıkmak için</a:t>
            </a:r>
          </a:p>
          <a:p>
            <a:r>
              <a:rPr lang="tr-TR" dirty="0">
                <a:sym typeface="Wingdings" panose="05000000000000000000" pitchFamily="2" charset="2"/>
              </a:rPr>
              <a:t>Kaydetmek için Y</a:t>
            </a:r>
          </a:p>
          <a:p>
            <a:r>
              <a:rPr lang="tr-TR" dirty="0">
                <a:sym typeface="Wingdings" panose="05000000000000000000" pitchFamily="2" charset="2"/>
              </a:rPr>
              <a:t>Aynı isimde mi diye sorar ENTER ile onaylıyoruz.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alias</a:t>
            </a:r>
            <a:r>
              <a:rPr lang="tr-TR" dirty="0">
                <a:sym typeface="Wingdings" panose="05000000000000000000" pitchFamily="2" charset="2"/>
              </a:rPr>
              <a:t> yani </a:t>
            </a:r>
            <a:r>
              <a:rPr lang="tr-TR" dirty="0" err="1">
                <a:sym typeface="Wingdings" panose="05000000000000000000" pitchFamily="2" charset="2"/>
              </a:rPr>
              <a:t>kısayol</a:t>
            </a:r>
            <a:r>
              <a:rPr lang="tr-TR" dirty="0">
                <a:sym typeface="Wingdings" panose="05000000000000000000" pitchFamily="2" charset="2"/>
              </a:rPr>
              <a:t> tanımlama</a:t>
            </a:r>
          </a:p>
          <a:p>
            <a:r>
              <a:rPr lang="tr-TR" b="1" dirty="0" err="1">
                <a:sym typeface="Wingdings" panose="05000000000000000000" pitchFamily="2" charset="2"/>
              </a:rPr>
              <a:t>sudo</a:t>
            </a:r>
            <a:r>
              <a:rPr lang="tr-TR" b="1" dirty="0">
                <a:sym typeface="Wingdings" panose="05000000000000000000" pitchFamily="2" charset="2"/>
              </a:rPr>
              <a:t> </a:t>
            </a:r>
            <a:r>
              <a:rPr lang="tr-TR" b="1" dirty="0" err="1">
                <a:sym typeface="Wingdings" panose="05000000000000000000" pitchFamily="2" charset="2"/>
              </a:rPr>
              <a:t>nano</a:t>
            </a:r>
            <a:r>
              <a:rPr lang="tr-TR" b="1" dirty="0">
                <a:sym typeface="Wingdings" panose="05000000000000000000" pitchFamily="2" charset="2"/>
              </a:rPr>
              <a:t> ~/.</a:t>
            </a:r>
            <a:r>
              <a:rPr lang="tr-TR" b="1" dirty="0" err="1">
                <a:sym typeface="Wingdings" panose="05000000000000000000" pitchFamily="2" charset="2"/>
              </a:rPr>
              <a:t>bashrc</a:t>
            </a:r>
            <a:endParaRPr lang="tr-TR" b="1" dirty="0">
              <a:sym typeface="Wingdings" panose="05000000000000000000" pitchFamily="2" charset="2"/>
            </a:endParaRP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dosyanın sonuna aşağıdaki kodları ekleyin</a:t>
            </a:r>
          </a:p>
          <a:p>
            <a:r>
              <a:rPr lang="tr-TR" b="1" dirty="0" err="1">
                <a:sym typeface="Wingdings" panose="05000000000000000000" pitchFamily="2" charset="2"/>
              </a:rPr>
              <a:t>alias</a:t>
            </a:r>
            <a:r>
              <a:rPr lang="tr-TR" b="1" dirty="0">
                <a:sym typeface="Wingdings" panose="05000000000000000000" pitchFamily="2" charset="2"/>
              </a:rPr>
              <a:t> </a:t>
            </a:r>
            <a:r>
              <a:rPr lang="tr-TR" b="1" dirty="0" err="1">
                <a:sym typeface="Wingdings" panose="05000000000000000000" pitchFamily="2" charset="2"/>
              </a:rPr>
              <a:t>sudo</a:t>
            </a:r>
            <a:r>
              <a:rPr lang="tr-TR" b="1" dirty="0">
                <a:sym typeface="Wingdings" panose="05000000000000000000" pitchFamily="2" charset="2"/>
              </a:rPr>
              <a:t>='</a:t>
            </a:r>
            <a:r>
              <a:rPr lang="tr-TR" b="1" dirty="0" err="1">
                <a:sym typeface="Wingdings" panose="05000000000000000000" pitchFamily="2" charset="2"/>
              </a:rPr>
              <a:t>sudo</a:t>
            </a:r>
            <a:r>
              <a:rPr lang="tr-TR" b="1" dirty="0">
                <a:sym typeface="Wingdings" panose="05000000000000000000" pitchFamily="2" charset="2"/>
              </a:rPr>
              <a:t> </a:t>
            </a:r>
            <a:r>
              <a:rPr lang="tr-TR" b="1" dirty="0" err="1">
                <a:sym typeface="Wingdings" panose="05000000000000000000" pitchFamily="2" charset="2"/>
              </a:rPr>
              <a:t>env</a:t>
            </a:r>
            <a:r>
              <a:rPr lang="tr-TR" b="1" dirty="0">
                <a:sym typeface="Wingdings" panose="05000000000000000000" pitchFamily="2" charset="2"/>
              </a:rPr>
              <a:t> PATH="$PATH"'</a:t>
            </a:r>
          </a:p>
          <a:p>
            <a:r>
              <a:rPr lang="tr-TR" dirty="0">
                <a:sym typeface="Wingdings" panose="05000000000000000000" pitchFamily="2" charset="2"/>
              </a:rPr>
              <a:t>CTRL + X , Y, enter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makineyi yeniden başlatma</a:t>
            </a:r>
          </a:p>
          <a:p>
            <a:r>
              <a:rPr lang="tr-TR" b="1" dirty="0" err="1">
                <a:sym typeface="Wingdings" panose="05000000000000000000" pitchFamily="2" charset="2"/>
              </a:rPr>
              <a:t>sudo</a:t>
            </a:r>
            <a:r>
              <a:rPr lang="tr-TR" b="1" dirty="0">
                <a:sym typeface="Wingdings" panose="05000000000000000000" pitchFamily="2" charset="2"/>
              </a:rPr>
              <a:t> </a:t>
            </a:r>
            <a:r>
              <a:rPr lang="tr-TR" b="1" dirty="0" err="1">
                <a:sym typeface="Wingdings" panose="05000000000000000000" pitchFamily="2" charset="2"/>
              </a:rPr>
              <a:t>reboot</a:t>
            </a:r>
            <a:endParaRPr lang="tr-TR" b="1" dirty="0">
              <a:sym typeface="Wingdings" panose="05000000000000000000" pitchFamily="2" charset="2"/>
            </a:endParaRP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putty</a:t>
            </a:r>
            <a:r>
              <a:rPr lang="tr-TR" dirty="0">
                <a:sym typeface="Wingdings" panose="05000000000000000000" pitchFamily="2" charset="2"/>
              </a:rPr>
              <a:t> bağlantısı kesilecek. programı yeniden çalıştırarak</a:t>
            </a:r>
          </a:p>
          <a:p>
            <a:r>
              <a:rPr lang="tr-TR" dirty="0">
                <a:sym typeface="Wingdings" panose="05000000000000000000" pitchFamily="2" charset="2"/>
              </a:rPr>
              <a:t>bağlan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0D3A1-E2F4-47E3-9196-CF45185F65DE}"/>
              </a:ext>
            </a:extLst>
          </p:cNvPr>
          <p:cNvSpPr txBox="1"/>
          <p:nvPr/>
        </p:nvSpPr>
        <p:spPr>
          <a:xfrm>
            <a:off x="6096000" y="464234"/>
            <a:ext cx="58474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nın</a:t>
            </a:r>
            <a:r>
              <a:rPr lang="tr-TR" dirty="0"/>
              <a:t> test edilmesi</a:t>
            </a:r>
          </a:p>
          <a:p>
            <a:r>
              <a:rPr lang="tr-TR" b="1" dirty="0" err="1"/>
              <a:t>echo</a:t>
            </a:r>
            <a:r>
              <a:rPr lang="tr-TR" b="1" dirty="0"/>
              <a:t> $KAFKA_HOME</a:t>
            </a:r>
          </a:p>
          <a:p>
            <a:endParaRPr lang="tr-TR" dirty="0"/>
          </a:p>
          <a:p>
            <a:r>
              <a:rPr lang="tr-TR" b="1" dirty="0" err="1"/>
              <a:t>echo</a:t>
            </a:r>
            <a:r>
              <a:rPr lang="tr-TR" b="1" dirty="0"/>
              <a:t> $PATH    </a:t>
            </a:r>
            <a:r>
              <a:rPr lang="tr-TR" dirty="0"/>
              <a:t>( değerlerin ekrana yazdırılması gerekir. )</a:t>
            </a:r>
          </a:p>
          <a:p>
            <a:endParaRPr lang="tr-TR" dirty="0"/>
          </a:p>
          <a:p>
            <a:r>
              <a:rPr lang="tr-TR" dirty="0"/>
              <a:t>server </a:t>
            </a:r>
            <a:r>
              <a:rPr lang="tr-TR" dirty="0" err="1"/>
              <a:t>properties</a:t>
            </a:r>
            <a:r>
              <a:rPr lang="tr-TR" dirty="0"/>
              <a:t> dosyasının tanıtılması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ln</a:t>
            </a:r>
            <a:r>
              <a:rPr lang="tr-TR" b="1" dirty="0"/>
              <a:t> –s $KAFKA_HOME/</a:t>
            </a:r>
            <a:r>
              <a:rPr lang="tr-TR" b="1" dirty="0" err="1"/>
              <a:t>config</a:t>
            </a:r>
            <a:r>
              <a:rPr lang="tr-TR" b="1" dirty="0"/>
              <a:t>/</a:t>
            </a:r>
            <a:r>
              <a:rPr lang="tr-TR" b="1" dirty="0" err="1"/>
              <a:t>server.properties</a:t>
            </a:r>
            <a:r>
              <a:rPr lang="tr-TR" b="1" dirty="0"/>
              <a:t>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kafka.properties</a:t>
            </a:r>
            <a:endParaRPr lang="tr-TR" b="1" dirty="0"/>
          </a:p>
          <a:p>
            <a:endParaRPr lang="tr-TR" dirty="0"/>
          </a:p>
          <a:p>
            <a:r>
              <a:rPr lang="tr-TR" b="1" dirty="0" err="1"/>
              <a:t>ls</a:t>
            </a:r>
            <a:r>
              <a:rPr lang="tr-TR" b="1" dirty="0"/>
              <a:t> –</a:t>
            </a:r>
            <a:r>
              <a:rPr lang="tr-TR" b="1" dirty="0" err="1"/>
              <a:t>ln</a:t>
            </a:r>
            <a:r>
              <a:rPr lang="tr-TR" b="1" dirty="0"/>
              <a:t>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kafka.properties</a:t>
            </a:r>
            <a:r>
              <a:rPr lang="tr-TR" b="1" dirty="0"/>
              <a:t> </a:t>
            </a:r>
            <a:r>
              <a:rPr lang="tr-TR" dirty="0"/>
              <a:t>( kontrol edilmesi )</a:t>
            </a:r>
          </a:p>
          <a:p>
            <a:endParaRPr lang="tr-TR" dirty="0"/>
          </a:p>
          <a:p>
            <a:r>
              <a:rPr lang="tr-TR" dirty="0"/>
              <a:t>KAFKA NIN ÇALIŞTIRILMASI</a:t>
            </a:r>
          </a:p>
          <a:p>
            <a:r>
              <a:rPr lang="tr-TR" b="1" dirty="0" err="1"/>
              <a:t>sudo</a:t>
            </a:r>
            <a:r>
              <a:rPr lang="tr-TR" b="1" dirty="0"/>
              <a:t> kafka-server-start.sh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kafka.properties</a:t>
            </a:r>
            <a:endParaRPr lang="tr-TR" b="1" dirty="0"/>
          </a:p>
          <a:p>
            <a:endParaRPr lang="tr-TR" dirty="0"/>
          </a:p>
          <a:p>
            <a:r>
              <a:rPr lang="tr-TR" dirty="0"/>
              <a:t>Kafka server olarak değil, servis olarak başlatıldı. Bu yüzden </a:t>
            </a:r>
            <a:r>
              <a:rPr lang="tr-TR" dirty="0" err="1"/>
              <a:t>putty</a:t>
            </a:r>
            <a:r>
              <a:rPr lang="tr-TR" dirty="0"/>
              <a:t> ekranı kapatılınca </a:t>
            </a:r>
            <a:r>
              <a:rPr lang="tr-TR" dirty="0" err="1"/>
              <a:t>kafka</a:t>
            </a:r>
            <a:r>
              <a:rPr lang="tr-TR" dirty="0"/>
              <a:t> da kapanır. Arka planda çalışması için </a:t>
            </a:r>
            <a:r>
              <a:rPr lang="tr-TR" dirty="0" err="1"/>
              <a:t>Ctrl</a:t>
            </a:r>
            <a:r>
              <a:rPr lang="tr-TR" dirty="0"/>
              <a:t> + C ile çıkıp aşağıdaki gibi çalıştırılmalıdır.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FD04278-0607-447E-8C01-26773805BD77}"/>
              </a:ext>
            </a:extLst>
          </p:cNvPr>
          <p:cNvSpPr txBox="1"/>
          <p:nvPr/>
        </p:nvSpPr>
        <p:spPr>
          <a:xfrm>
            <a:off x="248529" y="661182"/>
            <a:ext cx="97994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ym typeface="Wingdings" panose="05000000000000000000" pitchFamily="2" charset="2"/>
              </a:rPr>
              <a:t>nohup</a:t>
            </a:r>
            <a:r>
              <a:rPr lang="tr-TR" b="1" dirty="0">
                <a:sym typeface="Wingdings" panose="05000000000000000000" pitchFamily="2" charset="2"/>
              </a:rPr>
              <a:t> kafka-server-start.sh /</a:t>
            </a:r>
            <a:r>
              <a:rPr lang="tr-TR" b="1" dirty="0" err="1">
                <a:sym typeface="Wingdings" panose="05000000000000000000" pitchFamily="2" charset="2"/>
              </a:rPr>
              <a:t>etc</a:t>
            </a:r>
            <a:r>
              <a:rPr lang="tr-TR" b="1" dirty="0">
                <a:sym typeface="Wingdings" panose="05000000000000000000" pitchFamily="2" charset="2"/>
              </a:rPr>
              <a:t>/</a:t>
            </a:r>
            <a:r>
              <a:rPr lang="tr-TR" b="1" dirty="0" err="1">
                <a:sym typeface="Wingdings" panose="05000000000000000000" pitchFamily="2" charset="2"/>
              </a:rPr>
              <a:t>kafka.properties</a:t>
            </a:r>
            <a:r>
              <a:rPr lang="tr-TR" b="1" dirty="0">
                <a:sym typeface="Wingdings" panose="05000000000000000000" pitchFamily="2" charset="2"/>
              </a:rPr>
              <a:t> &amp;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Ctrl</a:t>
            </a:r>
            <a:r>
              <a:rPr lang="tr-TR" dirty="0">
                <a:sym typeface="Wingdings" panose="05000000000000000000" pitchFamily="2" charset="2"/>
              </a:rPr>
              <a:t> + C ile çık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b="1" dirty="0" err="1">
                <a:sym typeface="Wingdings" panose="05000000000000000000" pitchFamily="2" charset="2"/>
              </a:rPr>
              <a:t>ls</a:t>
            </a:r>
            <a:r>
              <a:rPr lang="tr-TR" dirty="0">
                <a:sym typeface="Wingdings" panose="05000000000000000000" pitchFamily="2" charset="2"/>
              </a:rPr>
              <a:t> ( </a:t>
            </a:r>
            <a:r>
              <a:rPr lang="tr-TR" dirty="0" err="1">
                <a:sym typeface="Wingdings" panose="05000000000000000000" pitchFamily="2" charset="2"/>
              </a:rPr>
              <a:t>nohup.out</a:t>
            </a:r>
            <a:r>
              <a:rPr lang="tr-TR" dirty="0">
                <a:sym typeface="Wingdings" panose="05000000000000000000" pitchFamily="2" charset="2"/>
              </a:rPr>
              <a:t> ) adında bir dosya oluşması gerekir.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b="1" dirty="0" err="1">
                <a:sym typeface="Wingdings" panose="05000000000000000000" pitchFamily="2" charset="2"/>
              </a:rPr>
              <a:t>tail</a:t>
            </a:r>
            <a:r>
              <a:rPr lang="tr-TR" b="1" dirty="0">
                <a:sym typeface="Wingdings" panose="05000000000000000000" pitchFamily="2" charset="2"/>
              </a:rPr>
              <a:t> –f </a:t>
            </a:r>
            <a:r>
              <a:rPr lang="tr-TR" b="1" dirty="0" err="1">
                <a:sym typeface="Wingdings" panose="05000000000000000000" pitchFamily="2" charset="2"/>
              </a:rPr>
              <a:t>nohup.out</a:t>
            </a:r>
            <a:endParaRPr lang="tr-TR" b="1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( </a:t>
            </a:r>
            <a:r>
              <a:rPr lang="tr-TR" dirty="0" err="1">
                <a:sym typeface="Wingdings" panose="05000000000000000000" pitchFamily="2" charset="2"/>
              </a:rPr>
              <a:t>kafkayı</a:t>
            </a:r>
            <a:r>
              <a:rPr lang="tr-TR" dirty="0">
                <a:sym typeface="Wingdings" panose="05000000000000000000" pitchFamily="2" charset="2"/>
              </a:rPr>
              <a:t> çalıştırır. </a:t>
            </a:r>
            <a:r>
              <a:rPr lang="tr-TR" dirty="0" err="1">
                <a:sym typeface="Wingdings" panose="05000000000000000000" pitchFamily="2" charset="2"/>
              </a:rPr>
              <a:t>Ctrl</a:t>
            </a:r>
            <a:r>
              <a:rPr lang="tr-TR" dirty="0">
                <a:sym typeface="Wingdings" panose="05000000000000000000" pitchFamily="2" charset="2"/>
              </a:rPr>
              <a:t> + C ile çıkınca çalışmaya devam eder. )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kontrol etmek için </a:t>
            </a:r>
          </a:p>
          <a:p>
            <a:r>
              <a:rPr lang="tr-TR" b="1" dirty="0" err="1">
                <a:sym typeface="Wingdings" panose="05000000000000000000" pitchFamily="2" charset="2"/>
              </a:rPr>
              <a:t>ps</a:t>
            </a:r>
            <a:r>
              <a:rPr lang="tr-TR" b="1" dirty="0">
                <a:sym typeface="Wingdings" panose="05000000000000000000" pitchFamily="2" charset="2"/>
              </a:rPr>
              <a:t> –</a:t>
            </a:r>
            <a:r>
              <a:rPr lang="tr-TR" b="1" dirty="0" err="1">
                <a:sym typeface="Wingdings" panose="05000000000000000000" pitchFamily="2" charset="2"/>
              </a:rPr>
              <a:t>ef</a:t>
            </a:r>
            <a:r>
              <a:rPr lang="tr-TR" b="1" dirty="0">
                <a:sym typeface="Wingdings" panose="05000000000000000000" pitchFamily="2" charset="2"/>
              </a:rPr>
              <a:t> | </a:t>
            </a:r>
            <a:r>
              <a:rPr lang="tr-TR" b="1" dirty="0" err="1">
                <a:sym typeface="Wingdings" panose="05000000000000000000" pitchFamily="2" charset="2"/>
              </a:rPr>
              <a:t>grep</a:t>
            </a:r>
            <a:r>
              <a:rPr lang="tr-TR" b="1" dirty="0">
                <a:sym typeface="Wingdings" panose="05000000000000000000" pitchFamily="2" charset="2"/>
              </a:rPr>
              <a:t> </a:t>
            </a:r>
            <a:r>
              <a:rPr lang="tr-TR" b="1" dirty="0" err="1">
                <a:sym typeface="Wingdings" panose="05000000000000000000" pitchFamily="2" charset="2"/>
              </a:rPr>
              <a:t>kafka</a:t>
            </a:r>
            <a:endParaRPr lang="tr-TR" b="1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( bu </a:t>
            </a:r>
            <a:r>
              <a:rPr lang="tr-TR" dirty="0" err="1">
                <a:sym typeface="Wingdings" panose="05000000000000000000" pitchFamily="2" charset="2"/>
              </a:rPr>
              <a:t>kafka</a:t>
            </a:r>
            <a:r>
              <a:rPr lang="tr-TR" dirty="0">
                <a:sym typeface="Wingdings" panose="05000000000000000000" pitchFamily="2" charset="2"/>
              </a:rPr>
              <a:t> ile ilgili çalışan </a:t>
            </a:r>
            <a:r>
              <a:rPr lang="tr-TR" dirty="0" err="1">
                <a:sym typeface="Wingdings" panose="05000000000000000000" pitchFamily="2" charset="2"/>
              </a:rPr>
              <a:t>processleri</a:t>
            </a:r>
            <a:r>
              <a:rPr lang="tr-TR" dirty="0">
                <a:sym typeface="Wingdings" panose="05000000000000000000" pitchFamily="2" charset="2"/>
              </a:rPr>
              <a:t> gösterir )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KAFKA TOPIC OLUŞTURMA</a:t>
            </a:r>
          </a:p>
          <a:p>
            <a:r>
              <a:rPr lang="en-US" b="1" dirty="0">
                <a:sym typeface="Wingdings" panose="05000000000000000000" pitchFamily="2" charset="2"/>
              </a:rPr>
              <a:t>kafka-topics.sh --create --zookeeper localhost:2181 --replication-factor 1 --partitions 3 --topic test-fist</a:t>
            </a:r>
            <a:endParaRPr lang="tr-TR" b="1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Created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topic</a:t>
            </a:r>
            <a:r>
              <a:rPr lang="tr-TR" dirty="0">
                <a:sym typeface="Wingdings" panose="05000000000000000000" pitchFamily="2" charset="2"/>
              </a:rPr>
              <a:t> test-</a:t>
            </a:r>
            <a:r>
              <a:rPr lang="tr-TR" dirty="0" err="1">
                <a:sym typeface="Wingdings" panose="05000000000000000000" pitchFamily="2" charset="2"/>
              </a:rPr>
              <a:t>first</a:t>
            </a:r>
            <a:r>
              <a:rPr lang="tr-TR" dirty="0">
                <a:sym typeface="Wingdings" panose="05000000000000000000" pitchFamily="2" charset="2"/>
              </a:rPr>
              <a:t> mesajı gelmesi gerekir.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0D3A1-E2F4-47E3-9196-CF45185F65DE}"/>
              </a:ext>
            </a:extLst>
          </p:cNvPr>
          <p:cNvSpPr txBox="1"/>
          <p:nvPr/>
        </p:nvSpPr>
        <p:spPr>
          <a:xfrm>
            <a:off x="6096000" y="464234"/>
            <a:ext cx="584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435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2CAFF01-0AEF-413D-BE42-DCECF0161F22}"/>
              </a:ext>
            </a:extLst>
          </p:cNvPr>
          <p:cNvSpPr txBox="1"/>
          <p:nvPr/>
        </p:nvSpPr>
        <p:spPr>
          <a:xfrm>
            <a:off x="351692" y="590843"/>
            <a:ext cx="116199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Cloud</a:t>
            </a:r>
            <a:r>
              <a:rPr lang="tr-TR" dirty="0"/>
              <a:t> </a:t>
            </a:r>
            <a:r>
              <a:rPr lang="tr-TR" dirty="0" err="1"/>
              <a:t>daki</a:t>
            </a:r>
            <a:r>
              <a:rPr lang="tr-TR" dirty="0"/>
              <a:t> </a:t>
            </a:r>
            <a:r>
              <a:rPr lang="tr-TR" dirty="0" err="1"/>
              <a:t>kafka</a:t>
            </a:r>
            <a:r>
              <a:rPr lang="tr-TR" dirty="0"/>
              <a:t> server a local bilgisayardan bağlantı yapılamaz. Bunun için </a:t>
            </a:r>
            <a:r>
              <a:rPr lang="tr-TR" dirty="0" err="1"/>
              <a:t>cloud</a:t>
            </a:r>
            <a:r>
              <a:rPr lang="tr-TR" dirty="0"/>
              <a:t> </a:t>
            </a:r>
            <a:r>
              <a:rPr lang="tr-TR" dirty="0" err="1"/>
              <a:t>daki</a:t>
            </a:r>
            <a:r>
              <a:rPr lang="tr-TR" dirty="0"/>
              <a:t> portların dışarıya açılması ve firewall</a:t>
            </a:r>
          </a:p>
          <a:p>
            <a:r>
              <a:rPr lang="tr-TR" dirty="0"/>
              <a:t>ayarlarının yapılması gerekir.</a:t>
            </a:r>
          </a:p>
          <a:p>
            <a:endParaRPr lang="tr-TR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ufw</a:t>
            </a:r>
            <a:r>
              <a:rPr lang="tr-TR" b="1" dirty="0"/>
              <a:t> </a:t>
            </a:r>
            <a:r>
              <a:rPr lang="tr-TR" b="1" dirty="0" err="1"/>
              <a:t>enable</a:t>
            </a:r>
            <a:endParaRPr lang="tr-TR" b="1" dirty="0"/>
          </a:p>
          <a:p>
            <a:r>
              <a:rPr lang="tr-TR" dirty="0"/>
              <a:t>ile firewall aktif edilir. Bu işlemi yapınca </a:t>
            </a:r>
            <a:r>
              <a:rPr lang="tr-TR" dirty="0" err="1"/>
              <a:t>putty</a:t>
            </a:r>
            <a:r>
              <a:rPr lang="tr-TR" dirty="0"/>
              <a:t> ile bağlandığımız 22 </a:t>
            </a:r>
            <a:r>
              <a:rPr lang="tr-TR" dirty="0" err="1"/>
              <a:t>nolu</a:t>
            </a:r>
            <a:r>
              <a:rPr lang="tr-TR" dirty="0"/>
              <a:t> port da kapanır. Yani manuel hale gelir. Portu açmak için</a:t>
            </a:r>
          </a:p>
          <a:p>
            <a:endParaRPr lang="tr-TR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ufw</a:t>
            </a:r>
            <a:r>
              <a:rPr lang="tr-TR" b="1" dirty="0"/>
              <a:t> </a:t>
            </a:r>
            <a:r>
              <a:rPr lang="tr-TR" b="1" dirty="0" err="1"/>
              <a:t>allow</a:t>
            </a:r>
            <a:r>
              <a:rPr lang="tr-TR" b="1" dirty="0"/>
              <a:t> 22</a:t>
            </a:r>
          </a:p>
          <a:p>
            <a:r>
              <a:rPr lang="tr-TR" dirty="0"/>
              <a:t>bunu yapmadığımız taktirde bir daha </a:t>
            </a:r>
            <a:r>
              <a:rPr lang="tr-TR" dirty="0" err="1"/>
              <a:t>ssh</a:t>
            </a:r>
            <a:r>
              <a:rPr lang="tr-TR" dirty="0"/>
              <a:t> bağlantısı yapamayız.</a:t>
            </a:r>
          </a:p>
          <a:p>
            <a:endParaRPr lang="tr-TR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ufw</a:t>
            </a:r>
            <a:r>
              <a:rPr lang="tr-TR" b="1" dirty="0"/>
              <a:t> </a:t>
            </a:r>
            <a:r>
              <a:rPr lang="tr-TR" b="1" dirty="0" err="1"/>
              <a:t>allow</a:t>
            </a:r>
            <a:r>
              <a:rPr lang="tr-TR" b="1" dirty="0"/>
              <a:t> 2181</a:t>
            </a:r>
          </a:p>
          <a:p>
            <a:r>
              <a:rPr lang="tr-TR" dirty="0" err="1"/>
              <a:t>zookeeper</a:t>
            </a:r>
            <a:r>
              <a:rPr lang="tr-TR" dirty="0"/>
              <a:t> portunun açılması</a:t>
            </a:r>
          </a:p>
          <a:p>
            <a:endParaRPr lang="tr-TR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ufw</a:t>
            </a:r>
            <a:r>
              <a:rPr lang="tr-TR" b="1" dirty="0"/>
              <a:t> </a:t>
            </a:r>
            <a:r>
              <a:rPr lang="tr-TR" b="1" dirty="0" err="1"/>
              <a:t>allow</a:t>
            </a:r>
            <a:r>
              <a:rPr lang="tr-TR" b="1" dirty="0"/>
              <a:t> 9092</a:t>
            </a:r>
          </a:p>
          <a:p>
            <a:r>
              <a:rPr lang="tr-TR" dirty="0" err="1"/>
              <a:t>kafka</a:t>
            </a:r>
            <a:r>
              <a:rPr lang="tr-TR" dirty="0"/>
              <a:t> portunun açılması</a:t>
            </a:r>
          </a:p>
          <a:p>
            <a:endParaRPr lang="tr-TR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ufw</a:t>
            </a:r>
            <a:r>
              <a:rPr lang="tr-TR" b="1" dirty="0"/>
              <a:t> </a:t>
            </a:r>
            <a:r>
              <a:rPr lang="tr-TR" b="1" dirty="0" err="1"/>
              <a:t>status</a:t>
            </a:r>
            <a:endParaRPr lang="tr-TR" b="1" dirty="0"/>
          </a:p>
          <a:p>
            <a:r>
              <a:rPr lang="tr-TR" dirty="0"/>
              <a:t>açık portların kontrol edilmesi . </a:t>
            </a:r>
            <a:r>
              <a:rPr lang="tr-TR" dirty="0" err="1"/>
              <a:t>Anywhere</a:t>
            </a:r>
            <a:r>
              <a:rPr lang="tr-TR" dirty="0"/>
              <a:t> yazan portlardan herkes bağlanabilir aslında. Bu yüzden bunları sadece bizim gireceğimiz şekilde kullanıcı adı parola ya da özel bir port ile ayarlanması gerekir.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0DEF281-880C-418D-9D0E-FBB7E315EAAF}"/>
              </a:ext>
            </a:extLst>
          </p:cNvPr>
          <p:cNvSpPr txBox="1"/>
          <p:nvPr/>
        </p:nvSpPr>
        <p:spPr>
          <a:xfrm>
            <a:off x="478302" y="520505"/>
            <a:ext cx="902593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zookeeper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yeniden başlatılması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restart </a:t>
            </a:r>
            <a:r>
              <a:rPr lang="tr-TR" b="1" dirty="0" err="1"/>
              <a:t>zookeeper</a:t>
            </a:r>
            <a:endParaRPr lang="tr-TR" b="1" dirty="0"/>
          </a:p>
          <a:p>
            <a:endParaRPr lang="tr-TR" dirty="0"/>
          </a:p>
          <a:p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nın</a:t>
            </a:r>
            <a:r>
              <a:rPr lang="tr-TR" dirty="0"/>
              <a:t> yeniden başlatılması</a:t>
            </a:r>
          </a:p>
          <a:p>
            <a:r>
              <a:rPr lang="tr-TR" b="1" dirty="0" err="1"/>
              <a:t>ps</a:t>
            </a:r>
            <a:r>
              <a:rPr lang="tr-TR" b="1" dirty="0"/>
              <a:t> –</a:t>
            </a:r>
            <a:r>
              <a:rPr lang="tr-TR" b="1" dirty="0" err="1"/>
              <a:t>ef</a:t>
            </a:r>
            <a:r>
              <a:rPr lang="tr-TR" b="1" dirty="0"/>
              <a:t> | </a:t>
            </a:r>
            <a:r>
              <a:rPr lang="tr-TR" b="1" dirty="0" err="1"/>
              <a:t>grep</a:t>
            </a:r>
            <a:r>
              <a:rPr lang="tr-TR" b="1" dirty="0"/>
              <a:t> </a:t>
            </a:r>
            <a:r>
              <a:rPr lang="tr-TR" b="1" dirty="0" err="1"/>
              <a:t>kafka</a:t>
            </a:r>
            <a:r>
              <a:rPr lang="tr-TR" b="1" dirty="0"/>
              <a:t>  </a:t>
            </a:r>
            <a:r>
              <a:rPr lang="tr-TR" dirty="0"/>
              <a:t>( </a:t>
            </a:r>
            <a:r>
              <a:rPr lang="tr-TR" dirty="0" err="1"/>
              <a:t>kafkayı</a:t>
            </a:r>
            <a:r>
              <a:rPr lang="tr-TR" dirty="0"/>
              <a:t> kapatmak için </a:t>
            </a:r>
            <a:r>
              <a:rPr lang="tr-TR" dirty="0" err="1"/>
              <a:t>process</a:t>
            </a:r>
            <a:r>
              <a:rPr lang="tr-TR" dirty="0"/>
              <a:t> numarasına bakacağız. ) 2212</a:t>
            </a:r>
          </a:p>
          <a:p>
            <a:endParaRPr lang="tr-TR" dirty="0"/>
          </a:p>
          <a:p>
            <a:r>
              <a:rPr lang="tr-TR" b="1" dirty="0" err="1"/>
              <a:t>kill</a:t>
            </a:r>
            <a:r>
              <a:rPr lang="tr-TR" b="1" dirty="0"/>
              <a:t> -9 2212</a:t>
            </a:r>
          </a:p>
          <a:p>
            <a:endParaRPr lang="tr-TR" dirty="0"/>
          </a:p>
          <a:p>
            <a:r>
              <a:rPr lang="tr-TR" b="1" dirty="0" err="1"/>
              <a:t>nohup</a:t>
            </a:r>
            <a:r>
              <a:rPr lang="tr-TR" b="1" dirty="0"/>
              <a:t> kafka-server-start.sh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kafka.properties</a:t>
            </a:r>
            <a:r>
              <a:rPr lang="tr-TR" b="1" dirty="0"/>
              <a:t> &amp;</a:t>
            </a:r>
          </a:p>
          <a:p>
            <a:endParaRPr lang="tr-TR" dirty="0"/>
          </a:p>
          <a:p>
            <a:r>
              <a:rPr lang="tr-TR" b="1" dirty="0" err="1"/>
              <a:t>tail</a:t>
            </a:r>
            <a:r>
              <a:rPr lang="tr-TR" b="1" dirty="0"/>
              <a:t> –f </a:t>
            </a:r>
            <a:r>
              <a:rPr lang="tr-TR" b="1" dirty="0" err="1"/>
              <a:t>nohup.out</a:t>
            </a:r>
            <a:endParaRPr lang="tr-TR" b="1" dirty="0"/>
          </a:p>
          <a:p>
            <a:r>
              <a:rPr lang="tr-TR" dirty="0" err="1"/>
              <a:t>Ctrl</a:t>
            </a:r>
            <a:r>
              <a:rPr lang="tr-TR" dirty="0"/>
              <a:t> + C</a:t>
            </a:r>
          </a:p>
          <a:p>
            <a:endParaRPr lang="tr-TR" dirty="0"/>
          </a:p>
          <a:p>
            <a:r>
              <a:rPr lang="tr-TR" dirty="0"/>
              <a:t>Port dışardan erişime açıldığı için hata ile karşılaşabiliriz.</a:t>
            </a:r>
          </a:p>
          <a:p>
            <a:endParaRPr lang="tr-TR" dirty="0"/>
          </a:p>
          <a:p>
            <a:r>
              <a:rPr lang="tr-TR" dirty="0"/>
              <a:t>Port dışardan erişime açıldığı için serverın kendi ip </a:t>
            </a:r>
            <a:r>
              <a:rPr lang="tr-TR" dirty="0" err="1"/>
              <a:t>side</a:t>
            </a:r>
            <a:r>
              <a:rPr lang="tr-TR" dirty="0"/>
              <a:t> </a:t>
            </a:r>
            <a:r>
              <a:rPr lang="tr-TR" dirty="0" err="1"/>
              <a:t>server.properties</a:t>
            </a:r>
            <a:r>
              <a:rPr lang="tr-TR" dirty="0"/>
              <a:t> te belirtilmesi gerekir.</a:t>
            </a:r>
          </a:p>
          <a:p>
            <a:endParaRPr lang="tr-TR" dirty="0"/>
          </a:p>
          <a:p>
            <a:r>
              <a:rPr lang="tr-TR" dirty="0"/>
              <a:t>Bunun için </a:t>
            </a:r>
            <a:r>
              <a:rPr lang="tr-TR" dirty="0" err="1"/>
              <a:t>kafkanın</a:t>
            </a:r>
            <a:r>
              <a:rPr lang="tr-TR" dirty="0"/>
              <a:t> bulunduğu yere gideceğiz.</a:t>
            </a:r>
          </a:p>
          <a:p>
            <a:r>
              <a:rPr lang="tr-TR" b="1" dirty="0"/>
              <a:t>cd ..</a:t>
            </a:r>
          </a:p>
          <a:p>
            <a:r>
              <a:rPr lang="sv-SE" b="1" dirty="0"/>
              <a:t>cd opt/kafka/kafka_2.11-2.2.2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9234DCB-53C0-4A3A-A03D-260E0E1E2111}"/>
              </a:ext>
            </a:extLst>
          </p:cNvPr>
          <p:cNvSpPr txBox="1"/>
          <p:nvPr/>
        </p:nvSpPr>
        <p:spPr>
          <a:xfrm>
            <a:off x="492370" y="126609"/>
            <a:ext cx="8551315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cd </a:t>
            </a:r>
            <a:r>
              <a:rPr lang="tr-TR" b="1" dirty="0" err="1"/>
              <a:t>config</a:t>
            </a:r>
            <a:endParaRPr lang="tr-TR" b="1" dirty="0"/>
          </a:p>
          <a:p>
            <a:r>
              <a:rPr lang="tr-TR" b="1" dirty="0" err="1"/>
              <a:t>nano</a:t>
            </a:r>
            <a:r>
              <a:rPr lang="tr-TR" b="1" dirty="0"/>
              <a:t> </a:t>
            </a:r>
            <a:r>
              <a:rPr lang="tr-TR" b="1" dirty="0" err="1"/>
              <a:t>server.properties</a:t>
            </a:r>
            <a:endParaRPr lang="tr-TR" b="1" dirty="0"/>
          </a:p>
          <a:p>
            <a:r>
              <a:rPr lang="tr-TR" dirty="0"/>
              <a:t>açılan dosyada </a:t>
            </a:r>
          </a:p>
          <a:p>
            <a:endParaRPr lang="tr-TR" dirty="0"/>
          </a:p>
          <a:p>
            <a:r>
              <a:rPr lang="tr-TR" b="1" dirty="0"/>
              <a:t>#listeners=PLAINTEXT://:9092</a:t>
            </a:r>
          </a:p>
          <a:p>
            <a:r>
              <a:rPr lang="tr-TR" dirty="0"/>
              <a:t>SATIRINI</a:t>
            </a:r>
          </a:p>
          <a:p>
            <a:r>
              <a:rPr lang="tr-TR" b="1" dirty="0" err="1"/>
              <a:t>listeners</a:t>
            </a:r>
            <a:r>
              <a:rPr lang="tr-TR" b="1" dirty="0"/>
              <a:t>=PLAINTEXT://0.0.0.0:9092</a:t>
            </a:r>
            <a:r>
              <a:rPr lang="tr-TR" dirty="0"/>
              <a:t>  ayarı ile LOCAL bilgileri vermemiz gerekir.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b="1" dirty="0"/>
              <a:t>#advertised.listeners=PLAINTEXT://:9092</a:t>
            </a:r>
            <a:r>
              <a:rPr lang="tr-TR" dirty="0"/>
              <a:t> SAIRINDA # İŞARETİ KALDIR VE server ipsini yaz</a:t>
            </a:r>
          </a:p>
          <a:p>
            <a:r>
              <a:rPr lang="tr-TR" b="1" dirty="0" err="1"/>
              <a:t>advertised.listeners</a:t>
            </a:r>
            <a:r>
              <a:rPr lang="tr-TR" b="1" dirty="0"/>
              <a:t>=PLAINTEXT://209.97.139.12:9092</a:t>
            </a:r>
          </a:p>
          <a:p>
            <a:r>
              <a:rPr lang="tr-TR" dirty="0" err="1"/>
              <a:t>ctrl</a:t>
            </a:r>
            <a:r>
              <a:rPr lang="tr-TR" dirty="0"/>
              <a:t> + X, Y, enter ile işlemler tamamlanır.</a:t>
            </a:r>
          </a:p>
          <a:p>
            <a:endParaRPr lang="tr-TR" dirty="0"/>
          </a:p>
          <a:p>
            <a:r>
              <a:rPr lang="tr-TR" b="1" dirty="0"/>
              <a:t>cd</a:t>
            </a:r>
          </a:p>
          <a:p>
            <a:r>
              <a:rPr lang="tr-TR" dirty="0"/>
              <a:t>ile ana dizine git</a:t>
            </a:r>
          </a:p>
          <a:p>
            <a:endParaRPr lang="tr-TR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restart</a:t>
            </a:r>
            <a:r>
              <a:rPr lang="tr-TR" dirty="0"/>
              <a:t> </a:t>
            </a:r>
            <a:r>
              <a:rPr lang="tr-TR" dirty="0" err="1"/>
              <a:t>zookeeper</a:t>
            </a:r>
            <a:r>
              <a:rPr lang="tr-TR" dirty="0"/>
              <a:t> ile </a:t>
            </a:r>
            <a:r>
              <a:rPr lang="tr-TR" dirty="0" err="1"/>
              <a:t>zookeeper</a:t>
            </a:r>
            <a:r>
              <a:rPr lang="tr-TR" dirty="0"/>
              <a:t> ı başlat</a:t>
            </a:r>
          </a:p>
          <a:p>
            <a:r>
              <a:rPr lang="tr-TR" b="1" dirty="0" err="1"/>
              <a:t>ps</a:t>
            </a:r>
            <a:r>
              <a:rPr lang="tr-TR" b="1" dirty="0"/>
              <a:t> –</a:t>
            </a:r>
            <a:r>
              <a:rPr lang="tr-TR" b="1" dirty="0" err="1"/>
              <a:t>ef</a:t>
            </a:r>
            <a:r>
              <a:rPr lang="tr-TR" b="1" dirty="0"/>
              <a:t> | </a:t>
            </a:r>
            <a:r>
              <a:rPr lang="tr-TR" b="1" dirty="0" err="1"/>
              <a:t>grep</a:t>
            </a:r>
            <a:r>
              <a:rPr lang="tr-TR" b="1" dirty="0"/>
              <a:t> </a:t>
            </a:r>
            <a:r>
              <a:rPr lang="tr-TR" b="1" dirty="0" err="1"/>
              <a:t>kafka</a:t>
            </a:r>
            <a:endParaRPr lang="tr-TR" b="1" dirty="0"/>
          </a:p>
          <a:p>
            <a:r>
              <a:rPr lang="tr-TR" b="1" dirty="0" err="1"/>
              <a:t>kill</a:t>
            </a:r>
            <a:r>
              <a:rPr lang="tr-TR" b="1" dirty="0"/>
              <a:t> -9 </a:t>
            </a:r>
            <a:r>
              <a:rPr lang="tr-TR" b="1" dirty="0" err="1"/>
              <a:t>processid</a:t>
            </a:r>
            <a:endParaRPr lang="tr-TR" b="1" dirty="0"/>
          </a:p>
          <a:p>
            <a:r>
              <a:rPr lang="tr-TR" dirty="0" err="1"/>
              <a:t>kafkayı</a:t>
            </a:r>
            <a:r>
              <a:rPr lang="tr-TR" dirty="0"/>
              <a:t> tekrar çalıştır.</a:t>
            </a:r>
          </a:p>
          <a:p>
            <a:r>
              <a:rPr lang="tr-TR" b="1" dirty="0" err="1"/>
              <a:t>nohup</a:t>
            </a:r>
            <a:r>
              <a:rPr lang="tr-TR" b="1" dirty="0"/>
              <a:t> kafka-server-start.sh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kafka.properties</a:t>
            </a:r>
            <a:r>
              <a:rPr lang="tr-TR" b="1" dirty="0"/>
              <a:t> &amp;</a:t>
            </a:r>
          </a:p>
          <a:p>
            <a:endParaRPr lang="tr-TR" b="1" dirty="0"/>
          </a:p>
          <a:p>
            <a:r>
              <a:rPr lang="tr-TR" b="1" dirty="0" err="1"/>
              <a:t>tail</a:t>
            </a:r>
            <a:r>
              <a:rPr lang="tr-TR" b="1" dirty="0"/>
              <a:t> –f </a:t>
            </a:r>
            <a:r>
              <a:rPr lang="tr-TR" b="1" dirty="0" err="1"/>
              <a:t>nohup.out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A50E744-E2EC-4C26-85DD-A544E1653AEF}"/>
              </a:ext>
            </a:extLst>
          </p:cNvPr>
          <p:cNvSpPr txBox="1"/>
          <p:nvPr/>
        </p:nvSpPr>
        <p:spPr>
          <a:xfrm>
            <a:off x="633046" y="450166"/>
            <a:ext cx="104842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yı</a:t>
            </a:r>
            <a:r>
              <a:rPr lang="tr-TR" dirty="0"/>
              <a:t> tekrar test edelim.</a:t>
            </a:r>
          </a:p>
          <a:p>
            <a:endParaRPr lang="tr-TR" dirty="0"/>
          </a:p>
          <a:p>
            <a:r>
              <a:rPr lang="tr-TR" b="1" dirty="0"/>
              <a:t>kafka-console-consumer.sh --</a:t>
            </a:r>
            <a:r>
              <a:rPr lang="tr-TR" b="1" dirty="0" err="1"/>
              <a:t>bootstrap</a:t>
            </a:r>
            <a:r>
              <a:rPr lang="tr-TR" b="1" dirty="0"/>
              <a:t>-server localhost:9092 --</a:t>
            </a:r>
            <a:r>
              <a:rPr lang="tr-TR" b="1" dirty="0" err="1"/>
              <a:t>topic</a:t>
            </a:r>
            <a:r>
              <a:rPr lang="tr-TR" b="1" dirty="0"/>
              <a:t> test-</a:t>
            </a:r>
            <a:r>
              <a:rPr lang="tr-TR" b="1" dirty="0" err="1"/>
              <a:t>first</a:t>
            </a:r>
            <a:endParaRPr lang="tr-TR" b="1" dirty="0"/>
          </a:p>
          <a:p>
            <a:r>
              <a:rPr lang="tr-TR" dirty="0"/>
              <a:t>komutu ile dinleme işlemi yapılır. Buraya başka bir yerden yani bilgisayarın </a:t>
            </a:r>
            <a:r>
              <a:rPr lang="tr-TR" dirty="0" err="1"/>
              <a:t>cmd</a:t>
            </a:r>
            <a:r>
              <a:rPr lang="tr-TR" dirty="0"/>
              <a:t> sinden veri göndereceğiz.</a:t>
            </a:r>
          </a:p>
          <a:p>
            <a:endParaRPr lang="tr-TR" dirty="0"/>
          </a:p>
          <a:p>
            <a:r>
              <a:rPr lang="tr-TR" dirty="0"/>
              <a:t>kendi </a:t>
            </a:r>
            <a:r>
              <a:rPr lang="tr-TR" dirty="0" err="1"/>
              <a:t>pcnizde</a:t>
            </a:r>
            <a:r>
              <a:rPr lang="tr-TR" dirty="0"/>
              <a:t> </a:t>
            </a:r>
            <a:r>
              <a:rPr lang="tr-TR" dirty="0" err="1"/>
              <a:t>cmd</a:t>
            </a:r>
            <a:r>
              <a:rPr lang="tr-TR" dirty="0"/>
              <a:t> </a:t>
            </a:r>
            <a:r>
              <a:rPr lang="tr-TR" dirty="0" err="1"/>
              <a:t>yi</a:t>
            </a:r>
            <a:r>
              <a:rPr lang="tr-TR" dirty="0"/>
              <a:t> açın. </a:t>
            </a:r>
            <a:r>
              <a:rPr lang="tr-TR" dirty="0" err="1"/>
              <a:t>kafkanın</a:t>
            </a:r>
            <a:r>
              <a:rPr lang="tr-TR" dirty="0"/>
              <a:t> kurulu olduğu </a:t>
            </a:r>
            <a:r>
              <a:rPr lang="de-DE" dirty="0"/>
              <a:t>C:\kafka_2.12-2.6.0\bin\Windows</a:t>
            </a:r>
            <a:r>
              <a:rPr lang="tr-TR" dirty="0"/>
              <a:t> yerde </a:t>
            </a:r>
            <a:r>
              <a:rPr lang="tr-TR" dirty="0" err="1"/>
              <a:t>cmd</a:t>
            </a:r>
            <a:r>
              <a:rPr lang="tr-TR" dirty="0"/>
              <a:t> çalıştırın yada.</a:t>
            </a:r>
          </a:p>
          <a:p>
            <a:endParaRPr lang="tr-TR" dirty="0"/>
          </a:p>
          <a:p>
            <a:r>
              <a:rPr lang="en-US" b="1" dirty="0"/>
              <a:t>kafka-console-producer.bat --broker-list 209.97.139.12:9092 --topic test-first</a:t>
            </a:r>
            <a:endParaRPr lang="tr-TR" b="1" dirty="0"/>
          </a:p>
          <a:p>
            <a:r>
              <a:rPr lang="tr-TR" dirty="0"/>
              <a:t>yazarak </a:t>
            </a:r>
            <a:r>
              <a:rPr lang="tr-TR" dirty="0" err="1"/>
              <a:t>cloud</a:t>
            </a:r>
            <a:r>
              <a:rPr lang="tr-TR" dirty="0"/>
              <a:t> </a:t>
            </a:r>
            <a:r>
              <a:rPr lang="tr-TR" dirty="0" err="1"/>
              <a:t>daki</a:t>
            </a:r>
            <a:r>
              <a:rPr lang="tr-TR" dirty="0"/>
              <a:t> </a:t>
            </a:r>
            <a:r>
              <a:rPr lang="tr-TR" dirty="0" err="1"/>
              <a:t>kafka</a:t>
            </a:r>
            <a:r>
              <a:rPr lang="tr-TR" dirty="0"/>
              <a:t> ya </a:t>
            </a:r>
            <a:r>
              <a:rPr lang="tr-TR" dirty="0" err="1"/>
              <a:t>produce</a:t>
            </a:r>
            <a:r>
              <a:rPr lang="tr-TR" dirty="0"/>
              <a:t> </a:t>
            </a:r>
            <a:r>
              <a:rPr lang="tr-TR" dirty="0" err="1"/>
              <a:t>işlmemi</a:t>
            </a:r>
            <a:r>
              <a:rPr lang="tr-TR" dirty="0"/>
              <a:t> başlatabiliriz.</a:t>
            </a:r>
          </a:p>
          <a:p>
            <a:endParaRPr lang="tr-TR" dirty="0"/>
          </a:p>
          <a:p>
            <a:r>
              <a:rPr lang="tr-TR" dirty="0"/>
              <a:t>Burada yani yerel de yazılan veriler sunuca gözükmelidir.</a:t>
            </a:r>
          </a:p>
          <a:p>
            <a:endParaRPr lang="tr-TR" dirty="0"/>
          </a:p>
          <a:p>
            <a:r>
              <a:rPr lang="tr-TR" dirty="0"/>
              <a:t>Tersi işlemde yapılabilir. Yani </a:t>
            </a:r>
            <a:r>
              <a:rPr lang="tr-TR" dirty="0" err="1"/>
              <a:t>cloud</a:t>
            </a:r>
            <a:r>
              <a:rPr lang="tr-TR" dirty="0"/>
              <a:t> dan </a:t>
            </a:r>
            <a:r>
              <a:rPr lang="tr-TR" dirty="0" err="1"/>
              <a:t>produce</a:t>
            </a:r>
            <a:r>
              <a:rPr lang="tr-TR" dirty="0"/>
              <a:t> edip kendi </a:t>
            </a:r>
            <a:r>
              <a:rPr lang="tr-TR" dirty="0" err="1"/>
              <a:t>pc</a:t>
            </a:r>
            <a:r>
              <a:rPr lang="tr-TR" dirty="0"/>
              <a:t> </a:t>
            </a:r>
            <a:r>
              <a:rPr lang="tr-TR" dirty="0" err="1"/>
              <a:t>mizde</a:t>
            </a:r>
            <a:r>
              <a:rPr lang="tr-TR" dirty="0"/>
              <a:t> </a:t>
            </a:r>
            <a:r>
              <a:rPr lang="tr-TR" dirty="0" err="1"/>
              <a:t>consume</a:t>
            </a:r>
            <a:r>
              <a:rPr lang="tr-TR" dirty="0"/>
              <a:t> edebiliriz. </a:t>
            </a:r>
          </a:p>
          <a:p>
            <a:r>
              <a:rPr lang="tr-TR" dirty="0"/>
              <a:t>Yada </a:t>
            </a:r>
            <a:r>
              <a:rPr lang="tr-TR" dirty="0" err="1"/>
              <a:t>cloud</a:t>
            </a:r>
            <a:r>
              <a:rPr lang="tr-TR" dirty="0"/>
              <a:t> üzerinde iki makine arasında da yapabiliriz.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4881583-C030-4BCA-AAE6-19DC20DE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9912798-89BE-4985-A707-D77935A4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5565F1C7-F756-4B33-B982-66696F6F8354}"/>
              </a:ext>
            </a:extLst>
          </p:cNvPr>
          <p:cNvSpPr txBox="1"/>
          <p:nvPr/>
        </p:nvSpPr>
        <p:spPr>
          <a:xfrm>
            <a:off x="0" y="197346"/>
            <a:ext cx="1219199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key</a:t>
            </a:r>
            <a:r>
              <a:rPr lang="tr-TR" dirty="0"/>
              <a:t> indirme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apt-key</a:t>
            </a:r>
            <a:r>
              <a:rPr lang="tr-TR" b="1" dirty="0"/>
              <a:t> </a:t>
            </a:r>
            <a:r>
              <a:rPr lang="tr-TR" b="1" dirty="0" err="1"/>
              <a:t>adv</a:t>
            </a:r>
            <a:r>
              <a:rPr lang="tr-TR" b="1" dirty="0"/>
              <a:t> --</a:t>
            </a:r>
            <a:r>
              <a:rPr lang="tr-TR" b="1" dirty="0" err="1"/>
              <a:t>keyserver</a:t>
            </a:r>
            <a:r>
              <a:rPr lang="tr-TR" b="1" dirty="0"/>
              <a:t> hkp://keyserver.ubuntu.com:80 --</a:t>
            </a:r>
            <a:r>
              <a:rPr lang="tr-TR" b="1" dirty="0" err="1"/>
              <a:t>recv</a:t>
            </a:r>
            <a:r>
              <a:rPr lang="tr-TR" b="1" dirty="0"/>
              <a:t> 9DA31620334BD75D9DCB49F368818C72E52529D4</a:t>
            </a:r>
          </a:p>
          <a:p>
            <a:endParaRPr lang="tr-TR" dirty="0"/>
          </a:p>
          <a:p>
            <a:r>
              <a:rPr lang="tr-TR" dirty="0" err="1"/>
              <a:t>deb</a:t>
            </a:r>
            <a:r>
              <a:rPr lang="tr-TR" dirty="0"/>
              <a:t> </a:t>
            </a:r>
            <a:r>
              <a:rPr lang="tr-TR" dirty="0" err="1"/>
              <a:t>pakatinin</a:t>
            </a:r>
            <a:r>
              <a:rPr lang="tr-TR" dirty="0"/>
              <a:t> tanıtılması</a:t>
            </a:r>
          </a:p>
          <a:p>
            <a:r>
              <a:rPr lang="tr-TR" b="1" dirty="0" err="1"/>
              <a:t>echo</a:t>
            </a:r>
            <a:r>
              <a:rPr lang="tr-TR" b="1" dirty="0"/>
              <a:t> "</a:t>
            </a:r>
            <a:r>
              <a:rPr lang="tr-TR" b="1" dirty="0" err="1"/>
              <a:t>deb</a:t>
            </a:r>
            <a:r>
              <a:rPr lang="tr-TR" b="1" dirty="0"/>
              <a:t> [ </a:t>
            </a:r>
            <a:r>
              <a:rPr lang="tr-TR" b="1" dirty="0" err="1"/>
              <a:t>arch</a:t>
            </a:r>
            <a:r>
              <a:rPr lang="tr-TR" b="1" dirty="0"/>
              <a:t>=amd64 ] https://repo.mongodb.org/apt/ubuntu </a:t>
            </a:r>
            <a:r>
              <a:rPr lang="tr-TR" b="1" dirty="0" err="1"/>
              <a:t>bionic</a:t>
            </a:r>
            <a:r>
              <a:rPr lang="tr-TR" b="1" dirty="0"/>
              <a:t>/</a:t>
            </a:r>
            <a:r>
              <a:rPr lang="tr-TR" b="1" dirty="0" err="1"/>
              <a:t>mongodb</a:t>
            </a:r>
            <a:r>
              <a:rPr lang="tr-TR" b="1" dirty="0"/>
              <a:t>-org/4.0 </a:t>
            </a:r>
            <a:r>
              <a:rPr lang="tr-TR" b="1" dirty="0" err="1"/>
              <a:t>multiverse</a:t>
            </a:r>
            <a:r>
              <a:rPr lang="tr-TR" b="1" dirty="0"/>
              <a:t>" | </a:t>
            </a:r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tee</a:t>
            </a:r>
            <a:r>
              <a:rPr lang="tr-TR" b="1" dirty="0"/>
              <a:t>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apt</a:t>
            </a:r>
            <a:r>
              <a:rPr lang="tr-TR" b="1" dirty="0"/>
              <a:t>/</a:t>
            </a:r>
            <a:r>
              <a:rPr lang="tr-TR" b="1" dirty="0" err="1"/>
              <a:t>sources.list.d</a:t>
            </a:r>
            <a:r>
              <a:rPr lang="tr-TR" b="1" dirty="0"/>
              <a:t>/mongodb-org-4.0.list</a:t>
            </a:r>
          </a:p>
          <a:p>
            <a:endParaRPr lang="tr-TR" dirty="0"/>
          </a:p>
          <a:p>
            <a:r>
              <a:rPr lang="tr-TR" dirty="0"/>
              <a:t>kurulum işlemleri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</a:t>
            </a:r>
            <a:r>
              <a:rPr lang="tr-TR" b="1" dirty="0"/>
              <a:t> </a:t>
            </a:r>
            <a:r>
              <a:rPr lang="tr-TR" b="1" dirty="0" err="1"/>
              <a:t>update</a:t>
            </a:r>
            <a:endParaRPr lang="tr-TR" b="1" dirty="0"/>
          </a:p>
          <a:p>
            <a:r>
              <a:rPr lang="tr-TR" b="1" dirty="0"/>
              <a:t># </a:t>
            </a:r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apt-get</a:t>
            </a:r>
            <a:r>
              <a:rPr lang="tr-TR" b="1" dirty="0"/>
              <a:t> </a:t>
            </a:r>
            <a:r>
              <a:rPr lang="tr-TR" b="1" dirty="0" err="1"/>
              <a:t>install</a:t>
            </a:r>
            <a:r>
              <a:rPr lang="tr-TR" b="1" dirty="0"/>
              <a:t> -y </a:t>
            </a:r>
            <a:r>
              <a:rPr lang="tr-TR" b="1" dirty="0" err="1"/>
              <a:t>mongodb</a:t>
            </a:r>
            <a:endParaRPr lang="tr-TR" b="1" dirty="0"/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apt</a:t>
            </a:r>
            <a:r>
              <a:rPr lang="tr-TR" b="1" dirty="0"/>
              <a:t> </a:t>
            </a:r>
            <a:r>
              <a:rPr lang="tr-TR" b="1" dirty="0" err="1"/>
              <a:t>install</a:t>
            </a:r>
            <a:r>
              <a:rPr lang="tr-TR" b="1" dirty="0"/>
              <a:t> </a:t>
            </a:r>
            <a:r>
              <a:rPr lang="tr-TR" b="1" dirty="0" err="1"/>
              <a:t>mongodb</a:t>
            </a:r>
            <a:r>
              <a:rPr lang="tr-TR" b="1" dirty="0"/>
              <a:t>-org</a:t>
            </a:r>
          </a:p>
          <a:p>
            <a:endParaRPr lang="tr-TR" dirty="0"/>
          </a:p>
          <a:p>
            <a:r>
              <a:rPr lang="tr-TR" dirty="0"/>
              <a:t>servisi Enable etme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</a:t>
            </a:r>
            <a:r>
              <a:rPr lang="tr-TR" b="1" dirty="0" err="1"/>
              <a:t>enable</a:t>
            </a:r>
            <a:r>
              <a:rPr lang="tr-TR" b="1" dirty="0"/>
              <a:t> </a:t>
            </a:r>
            <a:r>
              <a:rPr lang="tr-TR" b="1" dirty="0" err="1"/>
              <a:t>mongodb</a:t>
            </a:r>
            <a:endParaRPr lang="tr-TR" b="1" dirty="0"/>
          </a:p>
          <a:p>
            <a:endParaRPr lang="tr-TR" b="1" dirty="0"/>
          </a:p>
          <a:p>
            <a:r>
              <a:rPr lang="tr-TR" dirty="0"/>
              <a:t>servisi başlatma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start </a:t>
            </a:r>
            <a:r>
              <a:rPr lang="tr-TR" b="1" dirty="0" err="1"/>
              <a:t>mongodb</a:t>
            </a:r>
            <a:endParaRPr lang="tr-TR" b="1" dirty="0"/>
          </a:p>
          <a:p>
            <a:endParaRPr lang="tr-TR" dirty="0"/>
          </a:p>
          <a:p>
            <a:r>
              <a:rPr lang="tr-TR" dirty="0"/>
              <a:t>durumunu kontrol etmek için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</a:t>
            </a:r>
            <a:r>
              <a:rPr lang="tr-TR" b="1" dirty="0" err="1"/>
              <a:t>status</a:t>
            </a:r>
            <a:r>
              <a:rPr lang="tr-TR" b="1" dirty="0"/>
              <a:t> </a:t>
            </a:r>
            <a:r>
              <a:rPr lang="tr-TR" b="1" dirty="0" err="1"/>
              <a:t>mongodb</a:t>
            </a:r>
            <a:endParaRPr lang="tr-TR" b="1" dirty="0"/>
          </a:p>
          <a:p>
            <a:endParaRPr lang="tr-TR" b="1" dirty="0"/>
          </a:p>
          <a:p>
            <a:r>
              <a:rPr lang="tr-TR" dirty="0"/>
              <a:t>konfigürasyon dosyası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nano</a:t>
            </a:r>
            <a:r>
              <a:rPr lang="tr-TR" b="1" dirty="0"/>
              <a:t> /</a:t>
            </a:r>
            <a:r>
              <a:rPr lang="tr-TR" b="1" dirty="0" err="1"/>
              <a:t>etc</a:t>
            </a:r>
            <a:r>
              <a:rPr lang="tr-TR" b="1" dirty="0"/>
              <a:t>/</a:t>
            </a:r>
            <a:r>
              <a:rPr lang="tr-TR" b="1" dirty="0" err="1"/>
              <a:t>mongodb.conf</a:t>
            </a:r>
            <a:r>
              <a:rPr lang="tr-TR" b="1" dirty="0"/>
              <a:t>  </a:t>
            </a:r>
            <a:r>
              <a:rPr lang="tr-TR" dirty="0"/>
              <a:t> burada nereye kayıt edilecek, portlar, ip </a:t>
            </a:r>
            <a:r>
              <a:rPr lang="tr-TR" dirty="0" err="1"/>
              <a:t>ler</a:t>
            </a:r>
            <a:r>
              <a:rPr lang="tr-TR" dirty="0"/>
              <a:t> </a:t>
            </a:r>
            <a:r>
              <a:rPr lang="tr-TR" dirty="0" err="1"/>
              <a:t>vb</a:t>
            </a:r>
            <a:r>
              <a:rPr lang="tr-TR" dirty="0"/>
              <a:t> ayarlar yapılır.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1F23DC4-8049-4226-8D16-E51F5DA0B095}"/>
              </a:ext>
            </a:extLst>
          </p:cNvPr>
          <p:cNvSpPr txBox="1"/>
          <p:nvPr/>
        </p:nvSpPr>
        <p:spPr>
          <a:xfrm>
            <a:off x="436098" y="618978"/>
            <a:ext cx="951940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uzaktan bağlantı ayarları</a:t>
            </a:r>
          </a:p>
          <a:p>
            <a:endParaRPr lang="tr-TR" dirty="0"/>
          </a:p>
          <a:p>
            <a:r>
              <a:rPr lang="tr-TR" dirty="0" err="1"/>
              <a:t>bind_ip</a:t>
            </a:r>
            <a:r>
              <a:rPr lang="tr-TR" dirty="0"/>
              <a:t> değerine </a:t>
            </a:r>
            <a:r>
              <a:rPr lang="tr-TR" dirty="0" err="1"/>
              <a:t>cloud</a:t>
            </a:r>
            <a:r>
              <a:rPr lang="tr-TR" dirty="0"/>
              <a:t> makine ip si yazılır ve port satırından # işareti kaldırılır.</a:t>
            </a:r>
          </a:p>
          <a:p>
            <a:r>
              <a:rPr lang="tr-TR" b="1" dirty="0" err="1"/>
              <a:t>bind_ip</a:t>
            </a:r>
            <a:r>
              <a:rPr lang="tr-TR" b="1" dirty="0"/>
              <a:t> = 159.65.82.54</a:t>
            </a:r>
          </a:p>
          <a:p>
            <a:r>
              <a:rPr lang="tr-TR" b="1" dirty="0"/>
              <a:t>port = 27017</a:t>
            </a:r>
          </a:p>
          <a:p>
            <a:endParaRPr lang="tr-TR" dirty="0"/>
          </a:p>
          <a:p>
            <a:r>
              <a:rPr lang="tr-TR" dirty="0" err="1"/>
              <a:t>ctrl</a:t>
            </a:r>
            <a:r>
              <a:rPr lang="tr-TR" dirty="0"/>
              <a:t> + x, y, enter ile çıkılır. servis yeniden başlatılır.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restart </a:t>
            </a:r>
            <a:r>
              <a:rPr lang="tr-TR" b="1" dirty="0" err="1"/>
              <a:t>mongodb</a:t>
            </a:r>
            <a:endParaRPr lang="tr-TR" b="1" dirty="0"/>
          </a:p>
          <a:p>
            <a:endParaRPr lang="tr-TR" dirty="0"/>
          </a:p>
          <a:p>
            <a:r>
              <a:rPr lang="tr-TR" dirty="0"/>
              <a:t>yerel-kendi </a:t>
            </a:r>
            <a:r>
              <a:rPr lang="tr-TR" dirty="0" err="1"/>
              <a:t>pc</a:t>
            </a:r>
            <a:r>
              <a:rPr lang="tr-TR" dirty="0"/>
              <a:t> </a:t>
            </a:r>
            <a:r>
              <a:rPr lang="tr-TR" dirty="0" err="1"/>
              <a:t>mizden</a:t>
            </a:r>
            <a:r>
              <a:rPr lang="tr-TR" dirty="0"/>
              <a:t> bağlanmak için firewall ayarını yapmamız gerekir.</a:t>
            </a:r>
          </a:p>
          <a:p>
            <a:r>
              <a:rPr lang="tr-TR" dirty="0"/>
              <a:t>kendi ip adresimiz için port açmamış gerekir. Bunun için internet teki ip adresimizi bulmamız gerekir.</a:t>
            </a:r>
          </a:p>
          <a:p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ufw</a:t>
            </a:r>
            <a:r>
              <a:rPr lang="en-US" b="1" dirty="0"/>
              <a:t> allow from 88.238.14.214 to any port 27017</a:t>
            </a:r>
            <a:endParaRPr lang="tr-TR" b="1" dirty="0"/>
          </a:p>
          <a:p>
            <a:endParaRPr lang="tr-TR" b="1" dirty="0"/>
          </a:p>
          <a:p>
            <a:r>
              <a:rPr lang="tr-TR" dirty="0"/>
              <a:t>kontrol etmek için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ufw</a:t>
            </a:r>
            <a:r>
              <a:rPr lang="tr-TR" b="1" dirty="0"/>
              <a:t> </a:t>
            </a:r>
            <a:r>
              <a:rPr lang="tr-TR" b="1" dirty="0" err="1"/>
              <a:t>status</a:t>
            </a:r>
            <a:endParaRPr lang="tr-TR" b="1" dirty="0"/>
          </a:p>
          <a:p>
            <a:endParaRPr lang="tr-TR" b="1" dirty="0"/>
          </a:p>
          <a:p>
            <a:r>
              <a:rPr lang="tr-TR" dirty="0" err="1"/>
              <a:t>mongodb</a:t>
            </a:r>
            <a:r>
              <a:rPr lang="tr-TR" dirty="0"/>
              <a:t> restart yap</a:t>
            </a:r>
          </a:p>
          <a:p>
            <a:r>
              <a:rPr lang="tr-TR" b="1" dirty="0" err="1"/>
              <a:t>sudo</a:t>
            </a:r>
            <a:r>
              <a:rPr lang="tr-TR" b="1" dirty="0"/>
              <a:t> </a:t>
            </a:r>
            <a:r>
              <a:rPr lang="tr-TR" b="1" dirty="0" err="1"/>
              <a:t>systemctl</a:t>
            </a:r>
            <a:r>
              <a:rPr lang="tr-TR" b="1" dirty="0"/>
              <a:t> restart </a:t>
            </a:r>
            <a:r>
              <a:rPr lang="tr-TR" b="1" dirty="0" err="1"/>
              <a:t>mongodb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BECFAF4-68B4-4A7A-8522-019713FE65F5}"/>
              </a:ext>
            </a:extLst>
          </p:cNvPr>
          <p:cNvSpPr txBox="1"/>
          <p:nvPr/>
        </p:nvSpPr>
        <p:spPr>
          <a:xfrm>
            <a:off x="422031" y="590843"/>
            <a:ext cx="41649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ROBO3T ile bağlantı kontrol edilir.</a:t>
            </a:r>
          </a:p>
          <a:p>
            <a:endParaRPr lang="tr-TR" dirty="0"/>
          </a:p>
          <a:p>
            <a:r>
              <a:rPr lang="tr-TR" dirty="0"/>
              <a:t>Veritabanı </a:t>
            </a:r>
            <a:r>
              <a:rPr lang="tr-TR" dirty="0" err="1"/>
              <a:t>oluşturuken</a:t>
            </a:r>
            <a:endParaRPr lang="tr-TR" dirty="0"/>
          </a:p>
          <a:p>
            <a:r>
              <a:rPr lang="tr-TR" dirty="0"/>
              <a:t>1.3.1 ve 1.4 versiyon da hata oluşmaktadır.</a:t>
            </a:r>
          </a:p>
          <a:p>
            <a:r>
              <a:rPr lang="tr-TR" dirty="0"/>
              <a:t>1.2.1 de çalışmaktadır. Buna göre</a:t>
            </a:r>
          </a:p>
          <a:p>
            <a:r>
              <a:rPr lang="tr-TR" dirty="0"/>
              <a:t>robo3t programı yeniden kurulmalıdır.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25260C16-1D08-4336-879B-9D26D98F6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27" y="960175"/>
            <a:ext cx="7106642" cy="4591691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84ED0E2-D95F-4DCD-B342-BD1C83F23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5" y="2149060"/>
            <a:ext cx="477269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33E1E76C-4A66-4D94-9BA6-9669202F16C6}"/>
              </a:ext>
            </a:extLst>
          </p:cNvPr>
          <p:cNvSpPr txBox="1"/>
          <p:nvPr/>
        </p:nvSpPr>
        <p:spPr>
          <a:xfrm>
            <a:off x="0" y="179323"/>
            <a:ext cx="12192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deb</a:t>
            </a:r>
            <a:r>
              <a:rPr lang="tr-TR" dirty="0"/>
              <a:t> paketinin tanıtılması</a:t>
            </a:r>
          </a:p>
          <a:p>
            <a:r>
              <a:rPr lang="tr-TR" dirty="0" err="1"/>
              <a:t>echo</a:t>
            </a:r>
            <a:r>
              <a:rPr lang="tr-TR" dirty="0"/>
              <a:t> "</a:t>
            </a:r>
            <a:r>
              <a:rPr lang="tr-TR" dirty="0" err="1"/>
              <a:t>deb</a:t>
            </a:r>
            <a:r>
              <a:rPr lang="tr-TR" dirty="0"/>
              <a:t> https://artifacts.elastic.co/packages/7.x/apt </a:t>
            </a:r>
            <a:r>
              <a:rPr lang="tr-TR" dirty="0" err="1"/>
              <a:t>stable</a:t>
            </a:r>
            <a:r>
              <a:rPr lang="tr-TR" dirty="0"/>
              <a:t> main" | </a:t>
            </a:r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tee</a:t>
            </a:r>
            <a:r>
              <a:rPr lang="tr-TR" dirty="0"/>
              <a:t> -a /</a:t>
            </a:r>
            <a:r>
              <a:rPr lang="tr-TR" dirty="0" err="1"/>
              <a:t>etc</a:t>
            </a:r>
            <a:r>
              <a:rPr lang="tr-TR" dirty="0"/>
              <a:t>/</a:t>
            </a:r>
            <a:r>
              <a:rPr lang="tr-TR" dirty="0" err="1"/>
              <a:t>apt</a:t>
            </a:r>
            <a:r>
              <a:rPr lang="tr-TR" dirty="0"/>
              <a:t>/</a:t>
            </a:r>
            <a:r>
              <a:rPr lang="tr-TR" dirty="0" err="1"/>
              <a:t>sources.list.d</a:t>
            </a:r>
            <a:r>
              <a:rPr lang="tr-TR" dirty="0"/>
              <a:t>/elastic-7.x.list</a:t>
            </a:r>
          </a:p>
          <a:p>
            <a:endParaRPr lang="tr-TR" dirty="0"/>
          </a:p>
          <a:p>
            <a:r>
              <a:rPr lang="tr-TR" dirty="0"/>
              <a:t>paketin indirilmesi</a:t>
            </a:r>
          </a:p>
          <a:p>
            <a:r>
              <a:rPr lang="tr-TR" dirty="0" err="1"/>
              <a:t>wget</a:t>
            </a:r>
            <a:r>
              <a:rPr lang="tr-TR" dirty="0"/>
              <a:t> -</a:t>
            </a:r>
            <a:r>
              <a:rPr lang="tr-TR" dirty="0" err="1"/>
              <a:t>qO</a:t>
            </a:r>
            <a:r>
              <a:rPr lang="tr-TR" dirty="0"/>
              <a:t> - https://artifacts.elastic.co/GPG-KEY-elasticsearch | </a:t>
            </a:r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apt-key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–</a:t>
            </a:r>
          </a:p>
          <a:p>
            <a:endParaRPr lang="tr-TR" dirty="0"/>
          </a:p>
          <a:p>
            <a:r>
              <a:rPr lang="tr-TR" dirty="0"/>
              <a:t>reponun güncellenmesi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</a:t>
            </a:r>
            <a:r>
              <a:rPr lang="tr-TR" dirty="0" err="1"/>
              <a:t>update</a:t>
            </a:r>
            <a:endParaRPr lang="tr-TR" dirty="0"/>
          </a:p>
          <a:p>
            <a:endParaRPr lang="tr-TR" dirty="0"/>
          </a:p>
          <a:p>
            <a:r>
              <a:rPr lang="tr-TR" dirty="0"/>
              <a:t>paketin kurulması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-y </a:t>
            </a:r>
            <a:r>
              <a:rPr lang="tr-TR" dirty="0" err="1"/>
              <a:t>install</a:t>
            </a:r>
            <a:r>
              <a:rPr lang="tr-TR" dirty="0"/>
              <a:t> </a:t>
            </a:r>
            <a:r>
              <a:rPr lang="tr-TR" dirty="0" err="1"/>
              <a:t>elasticsearch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daemon-reload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elasticsearch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start </a:t>
            </a:r>
            <a:r>
              <a:rPr lang="tr-TR" dirty="0" err="1"/>
              <a:t>elasticsearch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elaaticsearch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28CD43F-E246-443A-A9A3-69D2559E4846}"/>
              </a:ext>
            </a:extLst>
          </p:cNvPr>
          <p:cNvSpPr txBox="1"/>
          <p:nvPr/>
        </p:nvSpPr>
        <p:spPr>
          <a:xfrm>
            <a:off x="0" y="419743"/>
            <a:ext cx="538541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 metoduyla </a:t>
            </a:r>
            <a:r>
              <a:rPr lang="tr-TR" dirty="0" err="1"/>
              <a:t>elasticsearch</a:t>
            </a:r>
            <a:r>
              <a:rPr lang="tr-TR" dirty="0"/>
              <a:t> ün kontrol edilmesi. Aşağıdaki komuttan sonra ekran </a:t>
            </a:r>
            <a:r>
              <a:rPr lang="tr-TR" dirty="0" err="1"/>
              <a:t>json</a:t>
            </a:r>
            <a:r>
              <a:rPr lang="tr-TR" dirty="0"/>
              <a:t> verilerinin gelmesi gerekir.</a:t>
            </a:r>
          </a:p>
          <a:p>
            <a:r>
              <a:rPr lang="tr-TR" dirty="0" err="1"/>
              <a:t>curl</a:t>
            </a:r>
            <a:r>
              <a:rPr lang="tr-TR" dirty="0"/>
              <a:t> -XGET 'localhost:9200/?</a:t>
            </a:r>
            <a:r>
              <a:rPr lang="tr-TR" dirty="0" err="1"/>
              <a:t>pretty</a:t>
            </a:r>
            <a:r>
              <a:rPr lang="tr-TR" dirty="0"/>
              <a:t>'</a:t>
            </a:r>
          </a:p>
          <a:p>
            <a:endParaRPr lang="tr-TR" dirty="0"/>
          </a:p>
          <a:p>
            <a:r>
              <a:rPr lang="tr-TR" dirty="0" err="1"/>
              <a:t>Configürasyon</a:t>
            </a:r>
            <a:r>
              <a:rPr lang="tr-TR" dirty="0"/>
              <a:t> işlemlerinin yapılması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nano</a:t>
            </a:r>
            <a:r>
              <a:rPr lang="tr-TR" dirty="0"/>
              <a:t> /</a:t>
            </a:r>
            <a:r>
              <a:rPr lang="tr-TR" dirty="0" err="1"/>
              <a:t>etc</a:t>
            </a:r>
            <a:r>
              <a:rPr lang="tr-TR" dirty="0"/>
              <a:t>/</a:t>
            </a:r>
            <a:r>
              <a:rPr lang="tr-TR" dirty="0" err="1"/>
              <a:t>elasticsearch</a:t>
            </a:r>
            <a:r>
              <a:rPr lang="tr-TR" dirty="0"/>
              <a:t>/</a:t>
            </a:r>
            <a:r>
              <a:rPr lang="tr-TR" dirty="0" err="1"/>
              <a:t>elasticsearch.yml</a:t>
            </a:r>
            <a:endParaRPr lang="tr-TR" dirty="0"/>
          </a:p>
          <a:p>
            <a:endParaRPr lang="tr-TR" dirty="0"/>
          </a:p>
          <a:p>
            <a:r>
              <a:rPr lang="tr-TR" dirty="0"/>
              <a:t>cluster.name: </a:t>
            </a:r>
            <a:r>
              <a:rPr lang="tr-TR" dirty="0" err="1"/>
              <a:t>eemcs</a:t>
            </a:r>
            <a:endParaRPr lang="tr-TR" dirty="0"/>
          </a:p>
          <a:p>
            <a:r>
              <a:rPr lang="tr-TR" dirty="0"/>
              <a:t>node.name: </a:t>
            </a:r>
            <a:r>
              <a:rPr lang="tr-TR" dirty="0" err="1"/>
              <a:t>master</a:t>
            </a:r>
            <a:endParaRPr lang="tr-TR" dirty="0"/>
          </a:p>
          <a:p>
            <a:r>
              <a:rPr lang="tr-TR" dirty="0" err="1"/>
              <a:t>network.host</a:t>
            </a:r>
            <a:r>
              <a:rPr lang="tr-TR" dirty="0"/>
              <a:t>: 0.0.0.0</a:t>
            </a:r>
          </a:p>
          <a:p>
            <a:r>
              <a:rPr lang="tr-TR" dirty="0" err="1"/>
              <a:t>http.port</a:t>
            </a:r>
            <a:r>
              <a:rPr lang="tr-TR" dirty="0"/>
              <a:t>: 9200 </a:t>
            </a:r>
          </a:p>
          <a:p>
            <a:r>
              <a:rPr lang="tr-TR" dirty="0" err="1"/>
              <a:t>discovery.seed_hosts</a:t>
            </a:r>
            <a:r>
              <a:rPr lang="tr-TR" dirty="0"/>
              <a:t>: ["159.65.82.54"]</a:t>
            </a:r>
          </a:p>
          <a:p>
            <a:endParaRPr lang="tr-TR" dirty="0"/>
          </a:p>
          <a:p>
            <a:r>
              <a:rPr lang="tr-TR" dirty="0"/>
              <a:t>şeklinde ayarlar yapılmalıdır. # işaretleri kaldırılarak yapılmalıdır. Diğer ayarlarda buradan yapılabilir.</a:t>
            </a:r>
          </a:p>
          <a:p>
            <a:endParaRPr lang="tr-TR" dirty="0"/>
          </a:p>
          <a:p>
            <a:r>
              <a:rPr lang="tr-TR" dirty="0"/>
              <a:t>yeniden başlat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restart </a:t>
            </a:r>
            <a:r>
              <a:rPr lang="tr-TR" dirty="0" err="1"/>
              <a:t>elasticsearch</a:t>
            </a:r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075A0FA8-D564-44D6-8BD8-CD33B4E4E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28" y="180765"/>
            <a:ext cx="6430272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6E2B69D-87E3-4EB5-AB2F-333A79AB8F3B}"/>
              </a:ext>
            </a:extLst>
          </p:cNvPr>
          <p:cNvSpPr txBox="1"/>
          <p:nvPr/>
        </p:nvSpPr>
        <p:spPr>
          <a:xfrm>
            <a:off x="182879" y="1720840"/>
            <a:ext cx="54693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Dışardan erişimin açılması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ufw</a:t>
            </a:r>
            <a:r>
              <a:rPr lang="tr-TR" dirty="0"/>
              <a:t> </a:t>
            </a:r>
            <a:r>
              <a:rPr lang="tr-TR" dirty="0" err="1"/>
              <a:t>status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ufw</a:t>
            </a:r>
            <a:r>
              <a:rPr lang="tr-TR" dirty="0"/>
              <a:t> </a:t>
            </a:r>
            <a:r>
              <a:rPr lang="tr-TR" dirty="0" err="1"/>
              <a:t>allow</a:t>
            </a:r>
            <a:r>
              <a:rPr lang="tr-TR" dirty="0"/>
              <a:t> 9200</a:t>
            </a:r>
          </a:p>
          <a:p>
            <a:endParaRPr lang="tr-TR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allow from 88.238.14.214 to any port 9200</a:t>
            </a:r>
          </a:p>
          <a:p>
            <a:endParaRPr lang="tr-TR" dirty="0"/>
          </a:p>
          <a:p>
            <a:r>
              <a:rPr lang="tr-TR" dirty="0"/>
              <a:t>Bağlantıyı test etmek için POSTMAN aracını kullanacağız.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933FBC-17D1-482F-ACD8-F7581307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03" y="2003582"/>
            <a:ext cx="8935697" cy="1267002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45EEFF1-A874-4D04-852A-E795448E7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60" y="3711742"/>
            <a:ext cx="620164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90A80144-4360-4620-91BE-65184E97B08A}"/>
              </a:ext>
            </a:extLst>
          </p:cNvPr>
          <p:cNvSpPr txBox="1"/>
          <p:nvPr/>
        </p:nvSpPr>
        <p:spPr>
          <a:xfrm>
            <a:off x="277837" y="775508"/>
            <a:ext cx="800068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-y </a:t>
            </a:r>
            <a:r>
              <a:rPr lang="tr-TR" dirty="0" err="1"/>
              <a:t>install</a:t>
            </a:r>
            <a:r>
              <a:rPr lang="tr-TR" dirty="0"/>
              <a:t> </a:t>
            </a:r>
            <a:r>
              <a:rPr lang="tr-TR" dirty="0" err="1"/>
              <a:t>kibana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daemon-reload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enable</a:t>
            </a:r>
            <a:r>
              <a:rPr lang="tr-TR" dirty="0"/>
              <a:t> </a:t>
            </a:r>
            <a:r>
              <a:rPr lang="tr-TR" dirty="0" err="1"/>
              <a:t>kibana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start </a:t>
            </a:r>
            <a:r>
              <a:rPr lang="tr-TR" dirty="0" err="1"/>
              <a:t>kibana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kibana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Portunun açılması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ufw</a:t>
            </a:r>
            <a:r>
              <a:rPr lang="tr-TR" dirty="0"/>
              <a:t> </a:t>
            </a:r>
            <a:r>
              <a:rPr lang="tr-TR" dirty="0" err="1"/>
              <a:t>allow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  <a:hlinkClick r:id="rId2" tooltip="Detailed information about IP address 88.238.14.214"/>
              </a:rPr>
              <a:t>88.238.14.214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3380"/>
                </a:solidFill>
                <a:effectLst/>
                <a:latin typeface="-apple-system"/>
              </a:rPr>
              <a:t>to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3380"/>
                </a:solidFill>
                <a:effectLst/>
                <a:latin typeface="-apple-system"/>
              </a:rPr>
              <a:t>any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</a:rPr>
              <a:t> port 5601</a:t>
            </a:r>
          </a:p>
          <a:p>
            <a:r>
              <a:rPr lang="tr-TR" b="1" dirty="0" err="1">
                <a:solidFill>
                  <a:srgbClr val="003380"/>
                </a:solidFill>
                <a:latin typeface="-apple-system"/>
              </a:rPr>
              <a:t>sudo</a:t>
            </a:r>
            <a:r>
              <a:rPr lang="tr-TR" b="1" dirty="0">
                <a:solidFill>
                  <a:srgbClr val="003380"/>
                </a:solidFill>
                <a:latin typeface="-apple-system"/>
              </a:rPr>
              <a:t> </a:t>
            </a:r>
            <a:r>
              <a:rPr lang="tr-TR" b="1" dirty="0" err="1">
                <a:solidFill>
                  <a:srgbClr val="003380"/>
                </a:solidFill>
                <a:latin typeface="-apple-system"/>
              </a:rPr>
              <a:t>systemctl</a:t>
            </a:r>
            <a:r>
              <a:rPr lang="tr-TR" b="1" dirty="0">
                <a:solidFill>
                  <a:srgbClr val="003380"/>
                </a:solidFill>
                <a:latin typeface="-apple-system"/>
              </a:rPr>
              <a:t> restart </a:t>
            </a:r>
            <a:r>
              <a:rPr lang="tr-TR" b="1" dirty="0" err="1">
                <a:solidFill>
                  <a:srgbClr val="003380"/>
                </a:solidFill>
                <a:latin typeface="-apple-system"/>
              </a:rPr>
              <a:t>kibana</a:t>
            </a:r>
            <a:endParaRPr lang="tr-TR" b="1" dirty="0">
              <a:solidFill>
                <a:srgbClr val="003380"/>
              </a:solidFill>
              <a:latin typeface="-apple-system"/>
            </a:endParaRPr>
          </a:p>
          <a:p>
            <a:endParaRPr lang="tr-TR" b="1" dirty="0">
              <a:solidFill>
                <a:srgbClr val="003380"/>
              </a:solidFill>
              <a:latin typeface="-apple-system"/>
            </a:endParaRPr>
          </a:p>
          <a:p>
            <a:r>
              <a:rPr lang="tr-TR" b="1" dirty="0">
                <a:solidFill>
                  <a:srgbClr val="003380"/>
                </a:solidFill>
                <a:latin typeface="-apple-system"/>
              </a:rPr>
              <a:t>Konfigürasyon ayarları</a:t>
            </a:r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nano</a:t>
            </a:r>
            <a:r>
              <a:rPr lang="tr-TR" dirty="0"/>
              <a:t> /</a:t>
            </a:r>
            <a:r>
              <a:rPr lang="tr-TR" dirty="0" err="1"/>
              <a:t>etc</a:t>
            </a:r>
            <a:r>
              <a:rPr lang="tr-TR" dirty="0"/>
              <a:t>/</a:t>
            </a:r>
            <a:r>
              <a:rPr lang="tr-TR" dirty="0" err="1"/>
              <a:t>kibana</a:t>
            </a:r>
            <a:r>
              <a:rPr lang="tr-TR" dirty="0"/>
              <a:t>/</a:t>
            </a:r>
            <a:r>
              <a:rPr lang="tr-TR" dirty="0" err="1"/>
              <a:t>kibana.yml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server.port</a:t>
            </a:r>
            <a:r>
              <a:rPr lang="tr-TR" dirty="0"/>
              <a:t>: 5601  </a:t>
            </a:r>
            <a:r>
              <a:rPr lang="tr-TR" dirty="0" err="1"/>
              <a:t>diez</a:t>
            </a:r>
            <a:r>
              <a:rPr lang="tr-TR" dirty="0"/>
              <a:t> işaretini kaldır.</a:t>
            </a:r>
          </a:p>
          <a:p>
            <a:r>
              <a:rPr lang="tr-TR" dirty="0" err="1"/>
              <a:t>server.host</a:t>
            </a:r>
            <a:r>
              <a:rPr lang="tr-TR" dirty="0"/>
              <a:t>: "159.65.82.54"  sunucunun adresi</a:t>
            </a:r>
          </a:p>
          <a:p>
            <a:r>
              <a:rPr lang="tr-TR" dirty="0"/>
              <a:t>server.name: "</a:t>
            </a:r>
            <a:r>
              <a:rPr lang="tr-TR" dirty="0" err="1"/>
              <a:t>eemcs-kibana</a:t>
            </a:r>
            <a:r>
              <a:rPr lang="tr-TR" dirty="0"/>
              <a:t>"</a:t>
            </a:r>
          </a:p>
          <a:p>
            <a:r>
              <a:rPr lang="tr-TR" dirty="0" err="1"/>
              <a:t>elasticsearch.hosts</a:t>
            </a:r>
            <a:r>
              <a:rPr lang="tr-TR" dirty="0"/>
              <a:t>: ["localhost:9200"] başka makinada ise onun ip ve portu yazılır.</a:t>
            </a:r>
          </a:p>
          <a:p>
            <a:endParaRPr lang="tr-TR" dirty="0"/>
          </a:p>
          <a:p>
            <a:r>
              <a:rPr lang="tr-TR" dirty="0"/>
              <a:t>diğer ayarlarda yapılabilir buradan . </a:t>
            </a:r>
            <a:r>
              <a:rPr lang="tr-TR" dirty="0" err="1"/>
              <a:t>ctrl</a:t>
            </a:r>
            <a:r>
              <a:rPr lang="tr-TR" dirty="0"/>
              <a:t> +</a:t>
            </a:r>
            <a:r>
              <a:rPr lang="tr-TR" dirty="0" err="1"/>
              <a:t>x,y</a:t>
            </a:r>
            <a:r>
              <a:rPr lang="tr-TR" dirty="0"/>
              <a:t> ve enter ile işlem bitirilir.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restart </a:t>
            </a:r>
            <a:r>
              <a:rPr lang="tr-TR" dirty="0" err="1"/>
              <a:t>kibana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B52E6CE-8187-4703-A37F-13D837037ED9}"/>
              </a:ext>
            </a:extLst>
          </p:cNvPr>
          <p:cNvSpPr txBox="1"/>
          <p:nvPr/>
        </p:nvSpPr>
        <p:spPr>
          <a:xfrm>
            <a:off x="277837" y="173182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KIBANA ile ELASTICHSEARCH verileri görselleştirilmektedir.</a:t>
            </a: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0AC067-EDE7-4F8A-BCB7-655A0194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CE07508-D44C-4222-AE84-01C1C102A1FE}"/>
              </a:ext>
            </a:extLst>
          </p:cNvPr>
          <p:cNvSpPr txBox="1"/>
          <p:nvPr/>
        </p:nvSpPr>
        <p:spPr>
          <a:xfrm>
            <a:off x="520505" y="1364566"/>
            <a:ext cx="25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Web Browser üzerinden ;</a:t>
            </a:r>
          </a:p>
          <a:p>
            <a:endParaRPr lang="tr-TR" dirty="0"/>
          </a:p>
          <a:p>
            <a:r>
              <a:rPr lang="tr-TR" dirty="0"/>
              <a:t>159.65.82.54:5601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3C500F4-117C-4491-A8EA-4E261ADC0C28}"/>
              </a:ext>
            </a:extLst>
          </p:cNvPr>
          <p:cNvSpPr txBox="1"/>
          <p:nvPr/>
        </p:nvSpPr>
        <p:spPr>
          <a:xfrm>
            <a:off x="564068" y="267287"/>
            <a:ext cx="110454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Spark</a:t>
            </a:r>
            <a:r>
              <a:rPr lang="tr-TR" dirty="0"/>
              <a:t> ı ilk yazanlar tarafından kurulmuş olan bir şirkettir. </a:t>
            </a:r>
            <a:r>
              <a:rPr lang="tr-TR" dirty="0" err="1"/>
              <a:t>Spark</a:t>
            </a:r>
            <a:r>
              <a:rPr lang="tr-TR" dirty="0"/>
              <a:t> ı geliştirmeye destek olmaya da devam etmektedirler.</a:t>
            </a:r>
          </a:p>
          <a:p>
            <a:r>
              <a:rPr lang="tr-TR" dirty="0"/>
              <a:t>Şirketler için </a:t>
            </a:r>
            <a:r>
              <a:rPr lang="tr-TR" dirty="0" err="1"/>
              <a:t>enterprice</a:t>
            </a:r>
            <a:r>
              <a:rPr lang="tr-TR" dirty="0"/>
              <a:t> çözümler geliştirmektedirler.</a:t>
            </a:r>
          </a:p>
          <a:p>
            <a:endParaRPr lang="tr-TR" dirty="0"/>
          </a:p>
          <a:p>
            <a:r>
              <a:rPr lang="tr-TR" dirty="0" err="1"/>
              <a:t>Databricks</a:t>
            </a:r>
            <a:r>
              <a:rPr lang="tr-TR" dirty="0"/>
              <a:t> </a:t>
            </a:r>
            <a:r>
              <a:rPr lang="tr-TR" dirty="0" err="1"/>
              <a:t>cloud</a:t>
            </a:r>
            <a:r>
              <a:rPr lang="tr-TR" dirty="0"/>
              <a:t> bölümü ile çok kolay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cluster</a:t>
            </a:r>
            <a:r>
              <a:rPr lang="tr-TR" dirty="0"/>
              <a:t> oluşturulabilmektedir.</a:t>
            </a:r>
          </a:p>
          <a:p>
            <a:endParaRPr lang="tr-TR" dirty="0"/>
          </a:p>
          <a:p>
            <a:r>
              <a:rPr lang="tr-TR" dirty="0"/>
              <a:t>İçerisine </a:t>
            </a:r>
            <a:r>
              <a:rPr lang="tr-TR" dirty="0" err="1"/>
              <a:t>csv</a:t>
            </a:r>
            <a:r>
              <a:rPr lang="tr-TR" dirty="0"/>
              <a:t> </a:t>
            </a:r>
            <a:r>
              <a:rPr lang="tr-TR" dirty="0" err="1"/>
              <a:t>vb</a:t>
            </a:r>
            <a:r>
              <a:rPr lang="tr-TR" dirty="0"/>
              <a:t> veriler yükleyebiliriz. Ayrıca </a:t>
            </a:r>
            <a:r>
              <a:rPr lang="tr-TR" dirty="0" err="1"/>
              <a:t>kafka</a:t>
            </a:r>
            <a:r>
              <a:rPr lang="tr-TR" dirty="0"/>
              <a:t> ile bağlantı yaparak </a:t>
            </a:r>
            <a:r>
              <a:rPr lang="tr-TR" dirty="0" err="1"/>
              <a:t>cloud</a:t>
            </a:r>
            <a:r>
              <a:rPr lang="tr-TR" dirty="0"/>
              <a:t> da çalıştıracağız.</a:t>
            </a:r>
          </a:p>
          <a:p>
            <a:endParaRPr lang="tr-TR" dirty="0"/>
          </a:p>
          <a:p>
            <a:r>
              <a:rPr lang="tr-TR" dirty="0">
                <a:hlinkClick r:id="rId2"/>
              </a:rPr>
              <a:t>https://databricks.com/</a:t>
            </a:r>
            <a:endParaRPr lang="tr-TR" dirty="0"/>
          </a:p>
          <a:p>
            <a:endParaRPr lang="tr-TR" dirty="0"/>
          </a:p>
          <a:p>
            <a:r>
              <a:rPr lang="tr-TR" dirty="0"/>
              <a:t>Ücretsiz kullanım için </a:t>
            </a:r>
            <a:r>
              <a:rPr lang="tr-TR" dirty="0" err="1"/>
              <a:t>Community</a:t>
            </a:r>
            <a:r>
              <a:rPr lang="tr-TR" dirty="0"/>
              <a:t> Edition dan üyelik yapmamız gerekir.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55514F-73EF-48B7-99E8-76E00B3A4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61" y="3678703"/>
            <a:ext cx="390579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E5FE341-8CDB-4D4E-A69D-B3D47CCA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EBBA2CC-9103-48E5-8D41-E6497AFFAAE4}"/>
              </a:ext>
            </a:extLst>
          </p:cNvPr>
          <p:cNvSpPr txBox="1"/>
          <p:nvPr/>
        </p:nvSpPr>
        <p:spPr>
          <a:xfrm>
            <a:off x="281354" y="1448972"/>
            <a:ext cx="4282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 </a:t>
            </a:r>
            <a:r>
              <a:rPr lang="tr-TR" dirty="0" err="1"/>
              <a:t>Ware</a:t>
            </a:r>
            <a:r>
              <a:rPr lang="tr-TR" dirty="0"/>
              <a:t> House </a:t>
            </a:r>
            <a:r>
              <a:rPr lang="tr-TR" dirty="0">
                <a:sym typeface="Wingdings" panose="05000000000000000000" pitchFamily="2" charset="2"/>
              </a:rPr>
              <a:t> Verilerin yönetildiği bir</a:t>
            </a:r>
          </a:p>
          <a:p>
            <a:r>
              <a:rPr lang="tr-TR" dirty="0">
                <a:sym typeface="Wingdings" panose="05000000000000000000" pitchFamily="2" charset="2"/>
              </a:rPr>
              <a:t>katmandır. Büyük kurumsal şirketlerde </a:t>
            </a:r>
          </a:p>
          <a:p>
            <a:r>
              <a:rPr lang="tr-TR" dirty="0">
                <a:sym typeface="Wingdings" panose="05000000000000000000" pitchFamily="2" charset="2"/>
              </a:rPr>
              <a:t>bulunmaktadır.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779F1FA6-0396-42E1-A8A0-A7C094FCE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07" y="3037942"/>
            <a:ext cx="6039693" cy="382005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2733E30-C96D-4730-A426-51DAE6F32954}"/>
              </a:ext>
            </a:extLst>
          </p:cNvPr>
          <p:cNvSpPr txBox="1"/>
          <p:nvPr/>
        </p:nvSpPr>
        <p:spPr>
          <a:xfrm>
            <a:off x="506437" y="689317"/>
            <a:ext cx="6902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İlk önce yeni bir Cluster oluşturmamız gerekir. Bu işlem 5-10 </a:t>
            </a:r>
            <a:r>
              <a:rPr lang="tr-TR" dirty="0" err="1"/>
              <a:t>dk</a:t>
            </a:r>
            <a:r>
              <a:rPr lang="tr-TR" dirty="0"/>
              <a:t> sürebilir.</a:t>
            </a:r>
          </a:p>
          <a:p>
            <a:r>
              <a:rPr lang="tr-TR" dirty="0"/>
              <a:t>Sol taraftaki Cluster bölümünden ekleyebiliriz.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41E5314-F035-4BE3-9FEB-B0444D83DC81}"/>
              </a:ext>
            </a:extLst>
          </p:cNvPr>
          <p:cNvSpPr txBox="1"/>
          <p:nvPr/>
        </p:nvSpPr>
        <p:spPr>
          <a:xfrm flipH="1">
            <a:off x="313004" y="436098"/>
            <a:ext cx="11757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Soldaki DATA menüsünden CREATE NEW TABLE ile veri yükleyebiliriz.</a:t>
            </a:r>
          </a:p>
          <a:p>
            <a:endParaRPr lang="tr-TR" dirty="0"/>
          </a:p>
          <a:p>
            <a:r>
              <a:rPr lang="tr-TR" dirty="0" err="1"/>
              <a:t>Upload</a:t>
            </a:r>
            <a:r>
              <a:rPr lang="tr-TR" dirty="0"/>
              <a:t> </a:t>
            </a:r>
            <a:r>
              <a:rPr lang="tr-TR" dirty="0" err="1"/>
              <a:t>Fie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Yerel makineden dosya yükleme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S3  Amazon S3 servisinden veri yüklemek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DBFS  </a:t>
            </a:r>
            <a:r>
              <a:rPr lang="tr-TR" dirty="0" err="1">
                <a:sym typeface="Wingdings" panose="05000000000000000000" pitchFamily="2" charset="2"/>
              </a:rPr>
              <a:t>Databricks</a:t>
            </a:r>
            <a:r>
              <a:rPr lang="tr-TR" dirty="0">
                <a:sym typeface="Wingdings" panose="05000000000000000000" pitchFamily="2" charset="2"/>
              </a:rPr>
              <a:t> dosya sistemidir.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Other</a:t>
            </a:r>
            <a:r>
              <a:rPr lang="tr-TR" dirty="0">
                <a:sym typeface="Wingdings" panose="05000000000000000000" pitchFamily="2" charset="2"/>
              </a:rPr>
              <a:t> Data </a:t>
            </a:r>
            <a:r>
              <a:rPr lang="tr-TR" dirty="0" err="1">
                <a:sym typeface="Wingdings" panose="05000000000000000000" pitchFamily="2" charset="2"/>
              </a:rPr>
              <a:t>Sources</a:t>
            </a:r>
            <a:r>
              <a:rPr lang="tr-TR" dirty="0">
                <a:sym typeface="Wingdings" panose="05000000000000000000" pitchFamily="2" charset="2"/>
              </a:rPr>
              <a:t>  </a:t>
            </a:r>
            <a:endParaRPr lang="tr-TR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3600D209-DF52-435E-BDA3-333F4BAD2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34" y="805430"/>
            <a:ext cx="5849166" cy="3238952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213B624D-4242-4FE9-9607-D89383379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67" y="3021421"/>
            <a:ext cx="3943900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5B90862B-26DB-4873-8279-ADB4DB4FE7E9}"/>
              </a:ext>
            </a:extLst>
          </p:cNvPr>
          <p:cNvSpPr txBox="1"/>
          <p:nvPr/>
        </p:nvSpPr>
        <p:spPr>
          <a:xfrm>
            <a:off x="309043" y="4338368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1" dirty="0">
                <a:solidFill>
                  <a:srgbClr val="000000"/>
                </a:solidFill>
                <a:effectLst/>
                <a:latin typeface="Helvetica Neue"/>
              </a:rPr>
              <a:t>Buradan kopyalanan dosyanın yol bilgisini almamız gerekir.</a:t>
            </a:r>
          </a:p>
          <a:p>
            <a:r>
              <a:rPr lang="tr-TR" b="1" i="1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tr-TR" b="1" i="1" dirty="0" err="1">
                <a:solidFill>
                  <a:srgbClr val="000000"/>
                </a:solidFill>
                <a:effectLst/>
                <a:latin typeface="Helvetica Neue"/>
              </a:rPr>
              <a:t>FileStore</a:t>
            </a:r>
            <a:r>
              <a:rPr lang="tr-TR" b="1" i="1" dirty="0">
                <a:solidFill>
                  <a:srgbClr val="000000"/>
                </a:solidFill>
                <a:effectLst/>
                <a:latin typeface="Helvetica Neue"/>
              </a:rPr>
              <a:t>/</a:t>
            </a:r>
            <a:r>
              <a:rPr lang="tr-TR" b="1" i="1" dirty="0" err="1">
                <a:solidFill>
                  <a:srgbClr val="000000"/>
                </a:solidFill>
                <a:effectLst/>
                <a:latin typeface="Helvetica Neue"/>
              </a:rPr>
              <a:t>tables</a:t>
            </a:r>
            <a:r>
              <a:rPr lang="tr-TR" b="1" i="1" dirty="0">
                <a:solidFill>
                  <a:srgbClr val="000000"/>
                </a:solidFill>
                <a:effectLst/>
                <a:latin typeface="Helvetica Neue"/>
              </a:rPr>
              <a:t>/googleplaystore.csv</a:t>
            </a:r>
            <a:endParaRPr lang="tr-TR" b="1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76AC02C-38C2-4BF8-9FBB-08ED72C812C7}"/>
              </a:ext>
            </a:extLst>
          </p:cNvPr>
          <p:cNvSpPr txBox="1"/>
          <p:nvPr/>
        </p:nvSpPr>
        <p:spPr>
          <a:xfrm>
            <a:off x="647114" y="520505"/>
            <a:ext cx="582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Dosya eklemek için </a:t>
            </a:r>
            <a:r>
              <a:rPr lang="tr-TR" dirty="0" err="1"/>
              <a:t>csv</a:t>
            </a:r>
            <a:r>
              <a:rPr lang="tr-TR" dirty="0"/>
              <a:t> dosyasını alana sürüklemek yeterlidir.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19F334E1-3590-44B2-93CB-3FF804B7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3" y="889837"/>
            <a:ext cx="4286848" cy="3448531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616A8A14-A875-4FEA-816E-9A0A8EFE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40" y="1851996"/>
            <a:ext cx="4563112" cy="2486372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57EBD07-DDBA-4958-938C-017342E321DE}"/>
              </a:ext>
            </a:extLst>
          </p:cNvPr>
          <p:cNvSpPr txBox="1"/>
          <p:nvPr/>
        </p:nvSpPr>
        <p:spPr>
          <a:xfrm>
            <a:off x="6407387" y="1205665"/>
            <a:ext cx="5462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UI seç ve </a:t>
            </a:r>
            <a:r>
              <a:rPr lang="tr-TR" dirty="0" err="1"/>
              <a:t>cluster</a:t>
            </a:r>
            <a:r>
              <a:rPr lang="tr-TR" dirty="0"/>
              <a:t> ı seç ve Preview </a:t>
            </a:r>
            <a:r>
              <a:rPr lang="tr-TR" dirty="0" err="1"/>
              <a:t>Table</a:t>
            </a:r>
            <a:endParaRPr lang="tr-TR" dirty="0"/>
          </a:p>
          <a:p>
            <a:r>
              <a:rPr lang="tr-TR" dirty="0"/>
              <a:t>tıkla</a:t>
            </a:r>
          </a:p>
        </p:txBody>
      </p:sp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3D7B1BF-B0AD-491A-B1AF-D831AF7E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279DCAE-6B09-4964-88CF-A22DB02FCD15}"/>
              </a:ext>
            </a:extLst>
          </p:cNvPr>
          <p:cNvSpPr txBox="1"/>
          <p:nvPr/>
        </p:nvSpPr>
        <p:spPr>
          <a:xfrm>
            <a:off x="6223819" y="1430594"/>
            <a:ext cx="582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Ayarlar yapıldıktan sonra CREATE TABLE ile işlem tamamlanır.</a:t>
            </a:r>
          </a:p>
        </p:txBody>
      </p:sp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69A0FD1B-6205-48BF-BB61-FEA52F7AE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01" y="1952419"/>
            <a:ext cx="6077798" cy="295316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7DBC575-D78D-451B-9E12-4F80B8C81429}"/>
              </a:ext>
            </a:extLst>
          </p:cNvPr>
          <p:cNvSpPr txBox="1"/>
          <p:nvPr/>
        </p:nvSpPr>
        <p:spPr>
          <a:xfrm>
            <a:off x="1017639" y="1017639"/>
            <a:ext cx="763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Cluster oluşturulduktan sonra sayfa </a:t>
            </a:r>
            <a:r>
              <a:rPr lang="tr-TR" dirty="0" err="1"/>
              <a:t>refresh</a:t>
            </a:r>
            <a:r>
              <a:rPr lang="tr-TR" dirty="0"/>
              <a:t> edilirse aşağıdaki gibi dosya gözükür.</a:t>
            </a:r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226DB40-6F0C-43F7-9E4E-D087C57EE9D4}"/>
              </a:ext>
            </a:extLst>
          </p:cNvPr>
          <p:cNvSpPr txBox="1"/>
          <p:nvPr/>
        </p:nvSpPr>
        <p:spPr>
          <a:xfrm>
            <a:off x="393895" y="365760"/>
            <a:ext cx="9672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Ana ekrandan yada </a:t>
            </a:r>
            <a:r>
              <a:rPr lang="tr-TR" dirty="0" err="1"/>
              <a:t>workspace</a:t>
            </a:r>
            <a:r>
              <a:rPr lang="tr-TR" dirty="0"/>
              <a:t> ten notebook oluşturulur.</a:t>
            </a:r>
          </a:p>
          <a:p>
            <a:endParaRPr lang="tr-TR" dirty="0"/>
          </a:p>
          <a:p>
            <a:r>
              <a:rPr lang="en-US" dirty="0"/>
              <a:t>from </a:t>
            </a:r>
            <a:r>
              <a:rPr lang="en-US" dirty="0" err="1"/>
              <a:t>pyspark.sql</a:t>
            </a:r>
            <a:r>
              <a:rPr lang="en-US" dirty="0"/>
              <a:t> import </a:t>
            </a:r>
            <a:r>
              <a:rPr lang="en-US" dirty="0" err="1"/>
              <a:t>SparkSession</a:t>
            </a:r>
            <a:endParaRPr lang="tr-TR" dirty="0"/>
          </a:p>
          <a:p>
            <a:r>
              <a:rPr lang="en-US" dirty="0"/>
              <a:t>spark = </a:t>
            </a:r>
            <a:r>
              <a:rPr lang="en-US" dirty="0" err="1"/>
              <a:t>SparkSession.builder.appName</a:t>
            </a:r>
            <a:r>
              <a:rPr lang="en-US" dirty="0"/>
              <a:t>("Google Play Analysis").</a:t>
            </a:r>
            <a:r>
              <a:rPr lang="en-US" dirty="0" err="1"/>
              <a:t>getOrCreate</a:t>
            </a:r>
            <a:r>
              <a:rPr lang="en-US" dirty="0"/>
              <a:t>()</a:t>
            </a:r>
            <a:endParaRPr lang="tr-TR" dirty="0"/>
          </a:p>
          <a:p>
            <a:r>
              <a:rPr lang="tr-TR" dirty="0" err="1"/>
              <a:t>sparkDF</a:t>
            </a:r>
            <a:r>
              <a:rPr lang="tr-TR" dirty="0"/>
              <a:t> = spark.read.csv('/</a:t>
            </a:r>
            <a:r>
              <a:rPr lang="tr-TR" dirty="0" err="1"/>
              <a:t>FileStore</a:t>
            </a:r>
            <a:r>
              <a:rPr lang="tr-TR" dirty="0"/>
              <a:t>/</a:t>
            </a:r>
            <a:r>
              <a:rPr lang="tr-TR" dirty="0" err="1"/>
              <a:t>tables</a:t>
            </a:r>
            <a:r>
              <a:rPr lang="tr-TR" dirty="0"/>
              <a:t>/googleplaystore.csv', </a:t>
            </a:r>
            <a:r>
              <a:rPr lang="tr-TR" dirty="0" err="1"/>
              <a:t>header</a:t>
            </a:r>
            <a:r>
              <a:rPr lang="tr-TR" dirty="0"/>
              <a:t>="</a:t>
            </a:r>
            <a:r>
              <a:rPr lang="tr-TR" dirty="0" err="1"/>
              <a:t>true</a:t>
            </a:r>
            <a:r>
              <a:rPr lang="tr-TR" dirty="0"/>
              <a:t>", </a:t>
            </a:r>
            <a:r>
              <a:rPr lang="tr-TR" dirty="0" err="1"/>
              <a:t>inferSchema</a:t>
            </a:r>
            <a:r>
              <a:rPr lang="tr-TR" dirty="0"/>
              <a:t>="</a:t>
            </a:r>
            <a:r>
              <a:rPr lang="tr-TR" dirty="0" err="1"/>
              <a:t>true</a:t>
            </a:r>
            <a:r>
              <a:rPr lang="tr-TR" dirty="0"/>
              <a:t>")</a:t>
            </a:r>
          </a:p>
          <a:p>
            <a:r>
              <a:rPr lang="tr-TR" dirty="0" err="1"/>
              <a:t>sparkDF.show</a:t>
            </a:r>
            <a:r>
              <a:rPr lang="tr-TR" dirty="0"/>
              <a:t>()</a:t>
            </a:r>
          </a:p>
          <a:p>
            <a:r>
              <a:rPr lang="en-US" dirty="0" err="1"/>
              <a:t>sparkDF.groupBy</a:t>
            </a:r>
            <a:r>
              <a:rPr lang="en-US" dirty="0"/>
              <a:t>('Category').count().show()</a:t>
            </a:r>
            <a:endParaRPr lang="tr-TR" dirty="0"/>
          </a:p>
          <a:p>
            <a:r>
              <a:rPr lang="en-US" dirty="0" err="1"/>
              <a:t>sparkDF.groupBy</a:t>
            </a:r>
            <a:r>
              <a:rPr lang="en-US" dirty="0"/>
              <a:t>('Category').count().</a:t>
            </a:r>
            <a:r>
              <a:rPr lang="en-US" dirty="0" err="1"/>
              <a:t>orderBy</a:t>
            </a:r>
            <a:r>
              <a:rPr lang="en-US" dirty="0"/>
              <a:t>('count', ascending=False).show()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843F7726-8AFE-4EED-9127-F456C9E4C326}"/>
              </a:ext>
            </a:extLst>
          </p:cNvPr>
          <p:cNvSpPr txBox="1"/>
          <p:nvPr/>
        </p:nvSpPr>
        <p:spPr>
          <a:xfrm>
            <a:off x="517044" y="585540"/>
            <a:ext cx="114404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pyspark.sql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SparkSession</a:t>
            </a:r>
            <a:endParaRPr lang="tr-TR" dirty="0"/>
          </a:p>
          <a:p>
            <a:r>
              <a:rPr lang="tr-TR" dirty="0" err="1"/>
              <a:t>sparkSession</a:t>
            </a:r>
            <a:r>
              <a:rPr lang="tr-TR" dirty="0"/>
              <a:t> = </a:t>
            </a:r>
            <a:r>
              <a:rPr lang="tr-TR" dirty="0" err="1"/>
              <a:t>SparkSession.builder.appName</a:t>
            </a:r>
            <a:r>
              <a:rPr lang="tr-TR" dirty="0"/>
              <a:t>('</a:t>
            </a:r>
            <a:r>
              <a:rPr lang="tr-TR" dirty="0" err="1"/>
              <a:t>Spark</a:t>
            </a:r>
            <a:r>
              <a:rPr lang="tr-TR" dirty="0"/>
              <a:t> Kafka Connector').</a:t>
            </a:r>
            <a:r>
              <a:rPr lang="tr-TR" dirty="0" err="1"/>
              <a:t>getOrCreate</a:t>
            </a:r>
            <a:r>
              <a:rPr lang="tr-TR" dirty="0"/>
              <a:t>()</a:t>
            </a:r>
          </a:p>
          <a:p>
            <a:endParaRPr lang="tr-TR" dirty="0"/>
          </a:p>
          <a:p>
            <a:r>
              <a:rPr lang="tr-TR" dirty="0" err="1"/>
              <a:t>sparkKafkaDF</a:t>
            </a:r>
            <a:r>
              <a:rPr lang="tr-TR" dirty="0"/>
              <a:t> = </a:t>
            </a:r>
            <a:r>
              <a:rPr lang="tr-TR" dirty="0" err="1"/>
              <a:t>sparkSession.readStream.format</a:t>
            </a:r>
            <a:r>
              <a:rPr lang="tr-TR" dirty="0"/>
              <a:t>("</a:t>
            </a:r>
            <a:r>
              <a:rPr lang="tr-TR" dirty="0" err="1"/>
              <a:t>kafka</a:t>
            </a:r>
            <a:r>
              <a:rPr lang="tr-TR" dirty="0"/>
              <a:t>").</a:t>
            </a:r>
            <a:r>
              <a:rPr lang="tr-TR" dirty="0" err="1"/>
              <a:t>option</a:t>
            </a:r>
            <a:r>
              <a:rPr lang="tr-TR" dirty="0"/>
              <a:t>("kafka.bootstrap.servers","159.65.82.54:9092").</a:t>
            </a:r>
            <a:r>
              <a:rPr lang="tr-TR" dirty="0" err="1"/>
              <a:t>option</a:t>
            </a:r>
            <a:r>
              <a:rPr lang="tr-TR" dirty="0"/>
              <a:t>("</a:t>
            </a:r>
            <a:r>
              <a:rPr lang="tr-TR" dirty="0" err="1"/>
              <a:t>subscribe</a:t>
            </a:r>
            <a:r>
              <a:rPr lang="tr-TR" dirty="0"/>
              <a:t>","</a:t>
            </a:r>
            <a:r>
              <a:rPr lang="tr-TR" dirty="0" err="1"/>
              <a:t>kafka</a:t>
            </a:r>
            <a:r>
              <a:rPr lang="tr-TR" dirty="0"/>
              <a:t>-</a:t>
            </a:r>
            <a:r>
              <a:rPr lang="tr-TR" dirty="0" err="1"/>
              <a:t>spark</a:t>
            </a:r>
            <a:r>
              <a:rPr lang="tr-TR" dirty="0"/>
              <a:t>-test").</a:t>
            </a:r>
            <a:r>
              <a:rPr lang="tr-TR" dirty="0" err="1"/>
              <a:t>load</a:t>
            </a:r>
            <a:r>
              <a:rPr lang="tr-TR" dirty="0"/>
              <a:t>()</a:t>
            </a:r>
          </a:p>
          <a:p>
            <a:endParaRPr lang="tr-TR" dirty="0"/>
          </a:p>
          <a:p>
            <a:r>
              <a:rPr lang="en-US" dirty="0" err="1"/>
              <a:t>sparkKafkaDF.writeStream.format</a:t>
            </a:r>
            <a:r>
              <a:rPr lang="en-US" dirty="0"/>
              <a:t>("console").</a:t>
            </a:r>
            <a:r>
              <a:rPr lang="en-US" dirty="0" err="1"/>
              <a:t>outputMode</a:t>
            </a:r>
            <a:r>
              <a:rPr lang="en-US" dirty="0"/>
              <a:t>("append").start()</a:t>
            </a:r>
            <a:r>
              <a:rPr lang="tr-TR" dirty="0"/>
              <a:t>  Bu komutu başlattıktan sona </a:t>
            </a:r>
            <a:r>
              <a:rPr lang="tr-TR" dirty="0" err="1"/>
              <a:t>Cloud</a:t>
            </a:r>
            <a:r>
              <a:rPr lang="tr-TR" dirty="0"/>
              <a:t> makineye bağlanarak </a:t>
            </a:r>
            <a:r>
              <a:rPr lang="tr-TR" dirty="0" err="1"/>
              <a:t>kafkadan</a:t>
            </a:r>
            <a:r>
              <a:rPr lang="tr-TR" dirty="0"/>
              <a:t> veri </a:t>
            </a:r>
            <a:r>
              <a:rPr lang="tr-TR" dirty="0" err="1"/>
              <a:t>produce</a:t>
            </a:r>
            <a:r>
              <a:rPr lang="tr-TR" dirty="0"/>
              <a:t> etmemiz gerekir.</a:t>
            </a:r>
          </a:p>
          <a:p>
            <a:endParaRPr lang="tr-TR" dirty="0"/>
          </a:p>
          <a:p>
            <a:r>
              <a:rPr lang="tr-TR" dirty="0"/>
              <a:t>Bunun için </a:t>
            </a:r>
            <a:r>
              <a:rPr lang="tr-TR" dirty="0" err="1"/>
              <a:t>putty</a:t>
            </a:r>
            <a:r>
              <a:rPr lang="tr-TR" dirty="0"/>
              <a:t> den;</a:t>
            </a:r>
          </a:p>
          <a:p>
            <a:r>
              <a:rPr lang="tr-TR" dirty="0"/>
              <a:t>kafka-console-producer.sh --broker-</a:t>
            </a:r>
            <a:r>
              <a:rPr lang="tr-TR" dirty="0" err="1"/>
              <a:t>list</a:t>
            </a:r>
            <a:r>
              <a:rPr lang="tr-TR" dirty="0"/>
              <a:t> localhost:9092 --</a:t>
            </a:r>
            <a:r>
              <a:rPr lang="tr-TR" dirty="0" err="1"/>
              <a:t>topic</a:t>
            </a:r>
            <a:r>
              <a:rPr lang="tr-TR" dirty="0"/>
              <a:t> </a:t>
            </a:r>
            <a:r>
              <a:rPr lang="tr-TR" dirty="0" err="1"/>
              <a:t>kafka</a:t>
            </a:r>
            <a:r>
              <a:rPr lang="tr-TR" dirty="0"/>
              <a:t>-</a:t>
            </a:r>
            <a:r>
              <a:rPr lang="tr-TR" dirty="0" err="1"/>
              <a:t>spark</a:t>
            </a:r>
            <a:r>
              <a:rPr lang="tr-TR" dirty="0"/>
              <a:t>-test</a:t>
            </a:r>
          </a:p>
          <a:p>
            <a:endParaRPr lang="tr-TR" dirty="0"/>
          </a:p>
          <a:p>
            <a:r>
              <a:rPr lang="tr-TR" dirty="0"/>
              <a:t>komutunu yazmamız gerekir. Veri gönderdikçe aşağıdaki gibi grafik oluşacak ve </a:t>
            </a:r>
            <a:r>
              <a:rPr lang="tr-TR" dirty="0" err="1"/>
              <a:t>peak</a:t>
            </a:r>
            <a:r>
              <a:rPr lang="tr-TR" dirty="0"/>
              <a:t> </a:t>
            </a:r>
            <a:r>
              <a:rPr lang="tr-TR" dirty="0" err="1"/>
              <a:t>ler</a:t>
            </a:r>
            <a:r>
              <a:rPr lang="tr-TR" dirty="0"/>
              <a:t> gözükecektir.</a:t>
            </a: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6B8D96C-7AE0-426B-AF03-1636239F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5FDDF1D-A128-47FA-9F8A-30AFC36A2A14}"/>
              </a:ext>
            </a:extLst>
          </p:cNvPr>
          <p:cNvSpPr txBox="1"/>
          <p:nvPr/>
        </p:nvSpPr>
        <p:spPr>
          <a:xfrm>
            <a:off x="5648633" y="2477729"/>
            <a:ext cx="47927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Cloud</a:t>
            </a:r>
            <a:r>
              <a:rPr lang="tr-TR" dirty="0"/>
              <a:t> </a:t>
            </a:r>
            <a:r>
              <a:rPr lang="tr-TR" dirty="0" err="1"/>
              <a:t>daki</a:t>
            </a:r>
            <a:r>
              <a:rPr lang="tr-TR" dirty="0"/>
              <a:t> </a:t>
            </a:r>
            <a:r>
              <a:rPr lang="tr-TR" dirty="0" err="1"/>
              <a:t>kafka</a:t>
            </a:r>
            <a:r>
              <a:rPr lang="tr-TR" dirty="0"/>
              <a:t> dan ( </a:t>
            </a:r>
            <a:r>
              <a:rPr lang="tr-TR" dirty="0" err="1"/>
              <a:t>digitalocean</a:t>
            </a:r>
            <a:r>
              <a:rPr lang="tr-TR" dirty="0"/>
              <a:t> ) veri </a:t>
            </a:r>
            <a:r>
              <a:rPr lang="tr-TR" dirty="0" err="1"/>
              <a:t>prduce</a:t>
            </a:r>
            <a:endParaRPr lang="tr-TR" dirty="0"/>
          </a:p>
          <a:p>
            <a:r>
              <a:rPr lang="tr-TR" dirty="0"/>
              <a:t>edildiğin de grafik te şekildeki gibi </a:t>
            </a:r>
            <a:r>
              <a:rPr lang="tr-TR" dirty="0" err="1"/>
              <a:t>peak</a:t>
            </a:r>
            <a:r>
              <a:rPr lang="tr-TR" dirty="0"/>
              <a:t> </a:t>
            </a:r>
            <a:r>
              <a:rPr lang="tr-TR" dirty="0" err="1"/>
              <a:t>ler</a:t>
            </a:r>
            <a:r>
              <a:rPr lang="tr-TR" dirty="0"/>
              <a:t> oluşur.</a:t>
            </a:r>
          </a:p>
          <a:p>
            <a:endParaRPr lang="tr-TR" dirty="0"/>
          </a:p>
          <a:p>
            <a:r>
              <a:rPr lang="tr-TR" dirty="0"/>
              <a:t>Üstteki kare simgesine tıklayarak</a:t>
            </a:r>
          </a:p>
          <a:p>
            <a:r>
              <a:rPr lang="tr-TR" dirty="0"/>
              <a:t>hücrenin çalışmasını durdurabiliriz.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tablo içeren bir resim&#10;&#10;Açıklama otomatik olarak oluşturuldu">
            <a:extLst>
              <a:ext uri="{FF2B5EF4-FFF2-40B4-BE49-F238E27FC236}">
                <a16:creationId xmlns:a16="http://schemas.microsoft.com/office/drawing/2014/main" id="{842750B5-D87D-483F-AA26-3EEE1ACD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271"/>
            <a:ext cx="8240275" cy="3801005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70FA2AA-7AE5-4DB3-B881-4A750C504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29" y="3305909"/>
            <a:ext cx="7869472" cy="355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87AACF9-1EAF-4E89-89CF-ADD41D23F119}"/>
              </a:ext>
            </a:extLst>
          </p:cNvPr>
          <p:cNvSpPr txBox="1"/>
          <p:nvPr/>
        </p:nvSpPr>
        <p:spPr>
          <a:xfrm>
            <a:off x="0" y="1399296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</a:t>
            </a:r>
            <a:r>
              <a:rPr lang="tr-TR" dirty="0" err="1"/>
              <a:t>update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docker</a:t>
            </a:r>
            <a:r>
              <a:rPr lang="tr-TR" dirty="0"/>
              <a:t> reposunun tanıtılması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apt-get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</a:t>
            </a:r>
            <a:r>
              <a:rPr lang="tr-TR" dirty="0" err="1"/>
              <a:t>curl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-transport-</a:t>
            </a:r>
            <a:r>
              <a:rPr lang="tr-TR" dirty="0" err="1"/>
              <a:t>https</a:t>
            </a:r>
            <a:r>
              <a:rPr lang="tr-TR" dirty="0"/>
              <a:t> </a:t>
            </a:r>
            <a:r>
              <a:rPr lang="tr-TR" dirty="0" err="1"/>
              <a:t>ca-certificates</a:t>
            </a:r>
            <a:r>
              <a:rPr lang="tr-TR" dirty="0"/>
              <a:t> software-</a:t>
            </a:r>
            <a:r>
              <a:rPr lang="tr-TR" dirty="0" err="1"/>
              <a:t>properties</a:t>
            </a:r>
            <a:r>
              <a:rPr lang="tr-TR" dirty="0"/>
              <a:t>-</a:t>
            </a:r>
            <a:r>
              <a:rPr lang="tr-TR" dirty="0" err="1"/>
              <a:t>common</a:t>
            </a:r>
            <a:endParaRPr lang="tr-TR" dirty="0"/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indirilmesi</a:t>
            </a:r>
          </a:p>
          <a:p>
            <a:r>
              <a:rPr lang="tr-TR" dirty="0" err="1"/>
              <a:t>curl</a:t>
            </a:r>
            <a:r>
              <a:rPr lang="tr-TR" dirty="0"/>
              <a:t> -</a:t>
            </a:r>
            <a:r>
              <a:rPr lang="tr-TR" dirty="0" err="1"/>
              <a:t>fsSL</a:t>
            </a:r>
            <a:r>
              <a:rPr lang="tr-TR" dirty="0"/>
              <a:t> https://download.docker.com/linux/ubuntu/gpg | </a:t>
            </a:r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apt-key</a:t>
            </a:r>
            <a:r>
              <a:rPr lang="tr-TR" dirty="0"/>
              <a:t> </a:t>
            </a:r>
            <a:r>
              <a:rPr lang="tr-TR" dirty="0" err="1"/>
              <a:t>add</a:t>
            </a:r>
            <a:r>
              <a:rPr lang="tr-TR" dirty="0"/>
              <a:t> -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add-apt-repository</a:t>
            </a:r>
            <a:r>
              <a:rPr lang="tr-TR" dirty="0"/>
              <a:t> "</a:t>
            </a:r>
            <a:r>
              <a:rPr lang="tr-TR" dirty="0" err="1"/>
              <a:t>deb</a:t>
            </a:r>
            <a:r>
              <a:rPr lang="tr-TR" dirty="0"/>
              <a:t> [</a:t>
            </a:r>
            <a:r>
              <a:rPr lang="tr-TR" dirty="0" err="1"/>
              <a:t>arch</a:t>
            </a:r>
            <a:r>
              <a:rPr lang="tr-TR" dirty="0"/>
              <a:t>=amd64] https://download.docker.com/linux/ubuntu $(</a:t>
            </a:r>
            <a:r>
              <a:rPr lang="tr-TR" dirty="0" err="1"/>
              <a:t>lsb_release</a:t>
            </a:r>
            <a:r>
              <a:rPr lang="tr-TR" dirty="0"/>
              <a:t> -</a:t>
            </a:r>
            <a:r>
              <a:rPr lang="tr-TR" dirty="0" err="1"/>
              <a:t>cs</a:t>
            </a:r>
            <a:r>
              <a:rPr lang="tr-TR" dirty="0"/>
              <a:t>) </a:t>
            </a:r>
            <a:r>
              <a:rPr lang="tr-TR" dirty="0" err="1"/>
              <a:t>stable</a:t>
            </a:r>
            <a:r>
              <a:rPr lang="tr-TR" dirty="0"/>
              <a:t>"</a:t>
            </a:r>
          </a:p>
          <a:p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</a:t>
            </a:r>
            <a:r>
              <a:rPr lang="tr-TR" dirty="0" err="1"/>
              <a:t>update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docker</a:t>
            </a:r>
            <a:r>
              <a:rPr lang="tr-TR" dirty="0"/>
              <a:t> adresinin kontrol edilmesi</a:t>
            </a:r>
          </a:p>
          <a:p>
            <a:r>
              <a:rPr lang="tr-TR" dirty="0" err="1"/>
              <a:t>apt-cache</a:t>
            </a:r>
            <a:r>
              <a:rPr lang="tr-TR" dirty="0"/>
              <a:t> </a:t>
            </a:r>
            <a:r>
              <a:rPr lang="tr-TR" dirty="0" err="1"/>
              <a:t>policy</a:t>
            </a: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-ce</a:t>
            </a:r>
          </a:p>
          <a:p>
            <a:endParaRPr lang="tr-TR" dirty="0"/>
          </a:p>
          <a:p>
            <a:r>
              <a:rPr lang="tr-TR" dirty="0" err="1"/>
              <a:t>docker</a:t>
            </a:r>
            <a:r>
              <a:rPr lang="tr-TR" dirty="0"/>
              <a:t> kurulması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-ce</a:t>
            </a:r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docker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51DBAAD-EDE6-47D5-8760-0167775DC8EA}"/>
              </a:ext>
            </a:extLst>
          </p:cNvPr>
          <p:cNvSpPr txBox="1"/>
          <p:nvPr/>
        </p:nvSpPr>
        <p:spPr>
          <a:xfrm>
            <a:off x="253218" y="379828"/>
            <a:ext cx="9624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Sanallaştırma teknolojisi olarak yerel bilgisayarda </a:t>
            </a:r>
            <a:r>
              <a:rPr lang="tr-TR" dirty="0" err="1"/>
              <a:t>virtualbox</a:t>
            </a:r>
            <a:r>
              <a:rPr lang="tr-TR" dirty="0"/>
              <a:t> kullanmış ve </a:t>
            </a:r>
            <a:r>
              <a:rPr lang="tr-TR" dirty="0" err="1"/>
              <a:t>cloudera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yüklemiştik.</a:t>
            </a:r>
          </a:p>
          <a:p>
            <a:r>
              <a:rPr lang="tr-TR" dirty="0" err="1"/>
              <a:t>Cloud</a:t>
            </a:r>
            <a:r>
              <a:rPr lang="tr-TR" dirty="0"/>
              <a:t> ortamında sanallaştırma teknolojisi olarak DOCKER kullanacağız.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0E1BF17-7888-4F76-9ED1-E6C22575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9AFA598B-FDDB-44D9-B9A7-EA67DE5EFC26}"/>
              </a:ext>
            </a:extLst>
          </p:cNvPr>
          <p:cNvSpPr txBox="1"/>
          <p:nvPr/>
        </p:nvSpPr>
        <p:spPr>
          <a:xfrm>
            <a:off x="-1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https://hub.docker.com/</a:t>
            </a:r>
            <a:endParaRPr lang="tr-TR" dirty="0"/>
          </a:p>
          <a:p>
            <a:r>
              <a:rPr lang="tr-TR" dirty="0"/>
              <a:t>sitesinden </a:t>
            </a:r>
            <a:r>
              <a:rPr lang="tr-TR" dirty="0" err="1"/>
              <a:t>cloudera</a:t>
            </a:r>
            <a:r>
              <a:rPr lang="tr-TR" dirty="0"/>
              <a:t> </a:t>
            </a: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ini indirmemiz gerekir. Bunun için sitede </a:t>
            </a:r>
            <a:r>
              <a:rPr lang="tr-TR" dirty="0" err="1"/>
              <a:t>cloudera</a:t>
            </a:r>
            <a:r>
              <a:rPr lang="tr-TR" dirty="0"/>
              <a:t> araması yaparak </a:t>
            </a:r>
            <a:r>
              <a:rPr lang="tr-TR" dirty="0" err="1"/>
              <a:t>image</a:t>
            </a:r>
            <a:r>
              <a:rPr lang="tr-TR" dirty="0"/>
              <a:t> ulaşabiliriz.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pull</a:t>
            </a:r>
            <a:r>
              <a:rPr lang="tr-TR" dirty="0"/>
              <a:t> </a:t>
            </a:r>
            <a:r>
              <a:rPr lang="tr-TR" dirty="0" err="1"/>
              <a:t>cloudera</a:t>
            </a:r>
            <a:r>
              <a:rPr lang="tr-TR" dirty="0"/>
              <a:t>/</a:t>
            </a:r>
            <a:r>
              <a:rPr lang="tr-TR" dirty="0" err="1"/>
              <a:t>quickstart:latest</a:t>
            </a:r>
            <a:r>
              <a:rPr lang="tr-TR" dirty="0"/>
              <a:t>  ( yaklaşık 4.5 GB </a:t>
            </a:r>
            <a:r>
              <a:rPr lang="tr-TR" dirty="0" err="1"/>
              <a:t>lık</a:t>
            </a:r>
            <a:r>
              <a:rPr lang="tr-TR" dirty="0"/>
              <a:t> bir boyutu var ama </a:t>
            </a:r>
            <a:r>
              <a:rPr lang="tr-TR" dirty="0" err="1"/>
              <a:t>cloud</a:t>
            </a:r>
            <a:r>
              <a:rPr lang="tr-TR" dirty="0"/>
              <a:t> olduğu için çok hızlı bir şekilde indirilmektedir. )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2E8FCB2A-597E-40E7-BB4C-2C7300642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75" y="680781"/>
            <a:ext cx="10545647" cy="3667637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B9372F50-4E30-453D-BA91-07DE5C124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09100"/>
            <a:ext cx="373432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F680B66-D15D-4794-A1EA-6E7EE74D3A72}"/>
              </a:ext>
            </a:extLst>
          </p:cNvPr>
          <p:cNvSpPr txBox="1"/>
          <p:nvPr/>
        </p:nvSpPr>
        <p:spPr>
          <a:xfrm>
            <a:off x="0" y="478191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sunucudaki </a:t>
            </a:r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/>
              <a:t>lerin</a:t>
            </a:r>
            <a:r>
              <a:rPr lang="tr-TR" dirty="0"/>
              <a:t> listelenmesi</a:t>
            </a:r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images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çalıştırılması</a:t>
            </a:r>
          </a:p>
          <a:p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-m 4G --</a:t>
            </a:r>
            <a:r>
              <a:rPr lang="tr-TR" dirty="0" err="1"/>
              <a:t>memory-reservation</a:t>
            </a:r>
            <a:r>
              <a:rPr lang="tr-TR" dirty="0"/>
              <a:t> 2G --</a:t>
            </a:r>
            <a:r>
              <a:rPr lang="tr-TR" dirty="0" err="1"/>
              <a:t>memory</a:t>
            </a:r>
            <a:r>
              <a:rPr lang="tr-TR" dirty="0"/>
              <a:t>-swap 8G --</a:t>
            </a:r>
            <a:r>
              <a:rPr lang="tr-TR" dirty="0" err="1"/>
              <a:t>hostname</a:t>
            </a:r>
            <a:r>
              <a:rPr lang="tr-TR" dirty="0"/>
              <a:t>=</a:t>
            </a:r>
            <a:r>
              <a:rPr lang="tr-TR" dirty="0" err="1"/>
              <a:t>quickstart.cloudera</a:t>
            </a:r>
            <a:r>
              <a:rPr lang="tr-TR" dirty="0"/>
              <a:t> --</a:t>
            </a:r>
            <a:r>
              <a:rPr lang="tr-TR" dirty="0" err="1"/>
              <a:t>privileged</a:t>
            </a:r>
            <a:r>
              <a:rPr lang="tr-TR" dirty="0"/>
              <a:t>=</a:t>
            </a:r>
            <a:r>
              <a:rPr lang="tr-TR" dirty="0" err="1"/>
              <a:t>true</a:t>
            </a:r>
            <a:r>
              <a:rPr lang="tr-TR" dirty="0"/>
              <a:t> -t -i -v $(</a:t>
            </a:r>
            <a:r>
              <a:rPr lang="tr-TR" dirty="0" err="1"/>
              <a:t>pwd</a:t>
            </a:r>
            <a:r>
              <a:rPr lang="tr-TR" dirty="0"/>
              <a:t>):/</a:t>
            </a:r>
            <a:r>
              <a:rPr lang="tr-TR" dirty="0" err="1"/>
              <a:t>zaid</a:t>
            </a:r>
            <a:r>
              <a:rPr lang="tr-TR" dirty="0"/>
              <a:t> --</a:t>
            </a:r>
            <a:r>
              <a:rPr lang="tr-TR" dirty="0" err="1"/>
              <a:t>publish-all</a:t>
            </a:r>
            <a:r>
              <a:rPr lang="tr-TR" dirty="0"/>
              <a:t>=</a:t>
            </a:r>
            <a:r>
              <a:rPr lang="tr-TR" dirty="0" err="1"/>
              <a:t>true</a:t>
            </a:r>
            <a:r>
              <a:rPr lang="tr-TR" dirty="0"/>
              <a:t> -p8888 -p8088 </a:t>
            </a:r>
            <a:r>
              <a:rPr lang="tr-TR" dirty="0" err="1"/>
              <a:t>cloudera</a:t>
            </a:r>
            <a:r>
              <a:rPr lang="tr-TR" dirty="0"/>
              <a:t>/</a:t>
            </a:r>
            <a:r>
              <a:rPr lang="tr-TR" dirty="0" err="1"/>
              <a:t>quickstart</a:t>
            </a:r>
            <a:r>
              <a:rPr lang="tr-TR" dirty="0"/>
              <a:t> /</a:t>
            </a:r>
            <a:r>
              <a:rPr lang="tr-TR" dirty="0" err="1"/>
              <a:t>usr</a:t>
            </a:r>
            <a:r>
              <a:rPr lang="tr-TR" dirty="0"/>
              <a:t>/bin/</a:t>
            </a:r>
            <a:r>
              <a:rPr lang="tr-TR" dirty="0" err="1"/>
              <a:t>docker-quickstart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image</a:t>
            </a:r>
            <a:r>
              <a:rPr lang="tr-TR" dirty="0"/>
              <a:t> çalıştırılırken </a:t>
            </a:r>
            <a:r>
              <a:rPr lang="tr-TR" dirty="0" err="1"/>
              <a:t>docker</a:t>
            </a:r>
            <a:r>
              <a:rPr lang="tr-TR" dirty="0"/>
              <a:t> sanallaştırma ile ilgili ayarlar portlar verilmiştir.</a:t>
            </a:r>
          </a:p>
          <a:p>
            <a:r>
              <a:rPr lang="tr-TR" dirty="0"/>
              <a:t>çalıştıktan sonra </a:t>
            </a:r>
            <a:r>
              <a:rPr lang="tr-TR" dirty="0" err="1"/>
              <a:t>docker</a:t>
            </a:r>
            <a:r>
              <a:rPr lang="tr-TR" dirty="0"/>
              <a:t> sanal makine içine girilecek ve ekrana aşağıdaki komut satırı gelecektir.</a:t>
            </a:r>
          </a:p>
          <a:p>
            <a:r>
              <a:rPr lang="tr-TR" dirty="0"/>
              <a:t>[</a:t>
            </a:r>
            <a:r>
              <a:rPr lang="tr-TR" dirty="0" err="1"/>
              <a:t>root@quickstart</a:t>
            </a:r>
            <a:r>
              <a:rPr lang="tr-TR" dirty="0"/>
              <a:t> /]#</a:t>
            </a:r>
          </a:p>
          <a:p>
            <a:endParaRPr lang="tr-TR" dirty="0"/>
          </a:p>
          <a:p>
            <a:r>
              <a:rPr lang="tr-TR" dirty="0"/>
              <a:t>buradan </a:t>
            </a:r>
            <a:r>
              <a:rPr lang="tr-TR" dirty="0" err="1"/>
              <a:t>hdfs</a:t>
            </a:r>
            <a:r>
              <a:rPr lang="tr-TR" dirty="0"/>
              <a:t> </a:t>
            </a:r>
            <a:r>
              <a:rPr lang="tr-TR" dirty="0" err="1"/>
              <a:t>dfs</a:t>
            </a:r>
            <a:r>
              <a:rPr lang="tr-TR" dirty="0"/>
              <a:t> komutlarını çalıştırabiliriz.</a:t>
            </a:r>
          </a:p>
        </p:txBody>
      </p: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51D6DDA-DBBC-47B2-AD9D-0A6FD809F341}"/>
              </a:ext>
            </a:extLst>
          </p:cNvPr>
          <p:cNvSpPr txBox="1"/>
          <p:nvPr/>
        </p:nvSpPr>
        <p:spPr>
          <a:xfrm>
            <a:off x="253219" y="211015"/>
            <a:ext cx="548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159.65.82.54:32768 ile web tarayıcısından bağlanabiliriz.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F185288-1E99-4E49-B2AA-937227DE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1" y="668684"/>
            <a:ext cx="9819249" cy="552063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E33FC79-39F3-420E-9F42-9D9012550C95}"/>
              </a:ext>
            </a:extLst>
          </p:cNvPr>
          <p:cNvSpPr txBox="1"/>
          <p:nvPr/>
        </p:nvSpPr>
        <p:spPr>
          <a:xfrm>
            <a:off x="5594869" y="3742006"/>
            <a:ext cx="100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cloudera</a:t>
            </a:r>
            <a:endParaRPr lang="tr-TR" dirty="0"/>
          </a:p>
          <a:p>
            <a:r>
              <a:rPr lang="tr-TR" dirty="0" err="1"/>
              <a:t>cloudera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02F68B5-7FDD-47C2-A472-77A60F346675}"/>
              </a:ext>
            </a:extLst>
          </p:cNvPr>
          <p:cNvSpPr txBox="1"/>
          <p:nvPr/>
        </p:nvSpPr>
        <p:spPr>
          <a:xfrm>
            <a:off x="8060788" y="2729132"/>
            <a:ext cx="3304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Giriş yaptıktan sonra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next</a:t>
            </a:r>
            <a:r>
              <a:rPr lang="tr-TR" dirty="0"/>
              <a:t> ile</a:t>
            </a:r>
          </a:p>
          <a:p>
            <a:r>
              <a:rPr lang="tr-TR" dirty="0"/>
              <a:t>kurulumu tamamlayabiliriz.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CB88114-C0E4-4769-97A1-A058E659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F8D6B6-7C4E-4946-B282-0BBC22474A78}"/>
              </a:ext>
            </a:extLst>
          </p:cNvPr>
          <p:cNvSpPr/>
          <p:nvPr/>
        </p:nvSpPr>
        <p:spPr>
          <a:xfrm>
            <a:off x="9439422" y="717452"/>
            <a:ext cx="759655" cy="61897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D657C36-9B80-446D-8531-D3789DF266F7}"/>
              </a:ext>
            </a:extLst>
          </p:cNvPr>
          <p:cNvSpPr txBox="1"/>
          <p:nvPr/>
        </p:nvSpPr>
        <p:spPr>
          <a:xfrm>
            <a:off x="4839286" y="1519311"/>
            <a:ext cx="3697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Manage</a:t>
            </a:r>
            <a:r>
              <a:rPr lang="tr-TR" dirty="0"/>
              <a:t> HDFS ile dosyaları görebiliriz.</a:t>
            </a:r>
          </a:p>
          <a:p>
            <a:r>
              <a:rPr lang="tr-TR" dirty="0"/>
              <a:t>Klasörleri listelemek için bir üst </a:t>
            </a:r>
          </a:p>
          <a:p>
            <a:r>
              <a:rPr lang="tr-TR" dirty="0"/>
              <a:t>klasöre çıkmamız yeterlidir.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6CC1BB-1F14-4278-929B-0AAA88A3ED39}"/>
              </a:ext>
            </a:extLst>
          </p:cNvPr>
          <p:cNvSpPr/>
          <p:nvPr/>
        </p:nvSpPr>
        <p:spPr>
          <a:xfrm>
            <a:off x="405619" y="2656449"/>
            <a:ext cx="759655" cy="61897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BBD385F-251B-46AB-9C62-AD29BAC8AB64}"/>
              </a:ext>
            </a:extLst>
          </p:cNvPr>
          <p:cNvSpPr txBox="1"/>
          <p:nvPr/>
        </p:nvSpPr>
        <p:spPr>
          <a:xfrm>
            <a:off x="2166425" y="3615397"/>
            <a:ext cx="3382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Konfigürasyon dosyasından </a:t>
            </a:r>
          </a:p>
          <a:p>
            <a:r>
              <a:rPr lang="tr-TR" dirty="0"/>
              <a:t>kullanıcı adı ve şifre değiştirilebilir.</a:t>
            </a:r>
          </a:p>
        </p:txBody>
      </p:sp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3CD6E10-6460-4B35-82FD-AB6AE5AA333A}"/>
              </a:ext>
            </a:extLst>
          </p:cNvPr>
          <p:cNvSpPr txBox="1"/>
          <p:nvPr/>
        </p:nvSpPr>
        <p:spPr>
          <a:xfrm>
            <a:off x="1111348" y="633046"/>
            <a:ext cx="8162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Intellij</a:t>
            </a:r>
            <a:r>
              <a:rPr lang="tr-TR" dirty="0"/>
              <a:t> IDEA </a:t>
            </a:r>
            <a:r>
              <a:rPr lang="tr-TR" dirty="0" err="1"/>
              <a:t>community</a:t>
            </a:r>
            <a:r>
              <a:rPr lang="tr-TR" dirty="0"/>
              <a:t> </a:t>
            </a:r>
            <a:r>
              <a:rPr lang="tr-TR" dirty="0" err="1"/>
              <a:t>edition</a:t>
            </a:r>
            <a:r>
              <a:rPr lang="tr-TR" dirty="0"/>
              <a:t> kullanılabilir.</a:t>
            </a:r>
          </a:p>
          <a:p>
            <a:endParaRPr lang="tr-TR" dirty="0"/>
          </a:p>
          <a:p>
            <a:r>
              <a:rPr lang="tr-TR" dirty="0"/>
              <a:t>Eğer üniversite epostanız var ise eğitmen ya da öğrenci sürümünü de kullanabilirsiniz.</a:t>
            </a:r>
          </a:p>
          <a:p>
            <a:endParaRPr lang="tr-TR" dirty="0"/>
          </a:p>
          <a:p>
            <a:r>
              <a:rPr lang="tr-TR" dirty="0"/>
              <a:t>Java olarak 11 sürümünü kuruldu.</a:t>
            </a:r>
          </a:p>
        </p:txBody>
      </p:sp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3949005-0B09-4191-8A46-E33FE98D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35CF149-0DBB-4FCB-80EF-8AFE2E7E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03BC83C-D43A-4A1E-A487-E088190E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01421F8-000B-4070-B085-5C27E8438F0D}"/>
              </a:ext>
            </a:extLst>
          </p:cNvPr>
          <p:cNvSpPr txBox="1"/>
          <p:nvPr/>
        </p:nvSpPr>
        <p:spPr>
          <a:xfrm>
            <a:off x="4772464" y="975919"/>
            <a:ext cx="6270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https://onemilliontweetmap.com/</a:t>
            </a:r>
            <a:endParaRPr lang="tr-TR" dirty="0"/>
          </a:p>
          <a:p>
            <a:r>
              <a:rPr lang="tr-TR" dirty="0" err="1"/>
              <a:t>tweet</a:t>
            </a:r>
            <a:r>
              <a:rPr lang="tr-TR" dirty="0"/>
              <a:t> üzerinden kampanya takibi yapılabilir.</a:t>
            </a:r>
          </a:p>
          <a:p>
            <a:r>
              <a:rPr lang="tr-TR" dirty="0" err="1"/>
              <a:t>Hastag</a:t>
            </a:r>
            <a:r>
              <a:rPr lang="tr-TR" dirty="0"/>
              <a:t> yada herhangi bir konuda atılan </a:t>
            </a:r>
            <a:r>
              <a:rPr lang="tr-TR" dirty="0" err="1"/>
              <a:t>tweetler</a:t>
            </a:r>
            <a:r>
              <a:rPr lang="tr-TR" dirty="0"/>
              <a:t> takip edilebilir.</a:t>
            </a:r>
          </a:p>
          <a:p>
            <a:r>
              <a:rPr lang="tr-TR" dirty="0"/>
              <a:t>ÜCRETSİZDİR.</a:t>
            </a:r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FD0BCE6-1FDB-4B17-A9E1-E29D4E52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1FB44DA-7A1E-41BB-8BF5-DBF24A3C6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2337</Words>
  <Application>Microsoft Office PowerPoint</Application>
  <PresentationFormat>Geniş ekran</PresentationFormat>
  <Paragraphs>420</Paragraphs>
  <Slides>44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Helvetica Neue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76</cp:revision>
  <dcterms:created xsi:type="dcterms:W3CDTF">2020-08-31T17:42:26Z</dcterms:created>
  <dcterms:modified xsi:type="dcterms:W3CDTF">2020-12-16T21:32:48Z</dcterms:modified>
</cp:coreProperties>
</file>